
<file path=[Content_Types].xml><?xml version="1.0" encoding="utf-8"?>
<Types xmlns="http://schemas.openxmlformats.org/package/2006/content-types">
  <Default Extension="bin" ContentType="application/vnd.openxmlformats-officedocument.oleObject"/>
  <Default Extension="jpeg" ContentType="image/jpeg"/>
  <Default Extension="mp4" ContentType="video/mp4"/>
  <Default Extension="png" ContentType="image/png"/>
  <Default Extension="rels" ContentType="application/vnd.openxmlformats-package.relationships+xml"/>
  <Default Extension="tiff" ContentType="image/tiff"/>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notesSlides/notesSlide12.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notesSlides/notesSlide13.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notesSlides/notesSlide18.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notesSlides/notesSlide19.xml" ContentType="application/vnd.openxmlformats-officedocument.presentationml.notesSlide+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notesSlides/notesSlide20.xml" ContentType="application/vnd.openxmlformats-officedocument.presentationml.notesSlide+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notesSlides/notesSlide28.xml" ContentType="application/vnd.openxmlformats-officedocument.presentationml.notesSlide+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5" r:id="rId1"/>
  </p:sldMasterIdLst>
  <p:notesMasterIdLst>
    <p:notesMasterId r:id="rId48"/>
  </p:notesMasterIdLst>
  <p:handoutMasterIdLst>
    <p:handoutMasterId r:id="rId49"/>
  </p:handoutMasterIdLst>
  <p:sldIdLst>
    <p:sldId id="1185" r:id="rId2"/>
    <p:sldId id="888" r:id="rId3"/>
    <p:sldId id="953" r:id="rId4"/>
    <p:sldId id="954" r:id="rId5"/>
    <p:sldId id="955" r:id="rId6"/>
    <p:sldId id="956" r:id="rId7"/>
    <p:sldId id="957" r:id="rId8"/>
    <p:sldId id="958" r:id="rId9"/>
    <p:sldId id="959" r:id="rId10"/>
    <p:sldId id="952" r:id="rId11"/>
    <p:sldId id="927" r:id="rId12"/>
    <p:sldId id="928" r:id="rId13"/>
    <p:sldId id="929" r:id="rId14"/>
    <p:sldId id="930" r:id="rId15"/>
    <p:sldId id="931" r:id="rId16"/>
    <p:sldId id="932" r:id="rId17"/>
    <p:sldId id="933" r:id="rId18"/>
    <p:sldId id="934" r:id="rId19"/>
    <p:sldId id="935" r:id="rId20"/>
    <p:sldId id="936" r:id="rId21"/>
    <p:sldId id="937" r:id="rId22"/>
    <p:sldId id="938" r:id="rId23"/>
    <p:sldId id="939" r:id="rId24"/>
    <p:sldId id="940" r:id="rId25"/>
    <p:sldId id="941" r:id="rId26"/>
    <p:sldId id="942" r:id="rId27"/>
    <p:sldId id="943" r:id="rId28"/>
    <p:sldId id="944" r:id="rId29"/>
    <p:sldId id="945" r:id="rId30"/>
    <p:sldId id="946" r:id="rId31"/>
    <p:sldId id="947" r:id="rId32"/>
    <p:sldId id="948" r:id="rId33"/>
    <p:sldId id="949" r:id="rId34"/>
    <p:sldId id="950" r:id="rId35"/>
    <p:sldId id="951" r:id="rId36"/>
    <p:sldId id="796" r:id="rId37"/>
    <p:sldId id="797" r:id="rId38"/>
    <p:sldId id="851" r:id="rId39"/>
    <p:sldId id="798" r:id="rId40"/>
    <p:sldId id="800" r:id="rId41"/>
    <p:sldId id="810" r:id="rId42"/>
    <p:sldId id="775" r:id="rId43"/>
    <p:sldId id="856" r:id="rId44"/>
    <p:sldId id="778" r:id="rId45"/>
    <p:sldId id="779" r:id="rId46"/>
    <p:sldId id="261" r:id="rId47"/>
  </p:sldIdLst>
  <p:sldSz cx="12192000" cy="6858000"/>
  <p:notesSz cx="7099300" cy="10234613"/>
  <p:custDataLst>
    <p:tags r:id="rId50"/>
  </p:custDataLst>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scaleToFitPaper="1" frameSlides="1"/>
  <p:clrMru>
    <a:srgbClr val="DEBDFF"/>
    <a:srgbClr val="99CCFF"/>
    <a:srgbClr val="B5EDC2"/>
    <a:srgbClr val="FFCCFF"/>
    <a:srgbClr val="E8D1FF"/>
    <a:srgbClr val="ADF5B4"/>
    <a:srgbClr val="CC99FF"/>
    <a:srgbClr val="FFFF00"/>
    <a:srgbClr val="3333FF"/>
    <a:srgbClr val="FF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8131" autoAdjust="0"/>
    <p:restoredTop sz="85783" autoAdjust="0"/>
  </p:normalViewPr>
  <p:slideViewPr>
    <p:cSldViewPr>
      <p:cViewPr varScale="1">
        <p:scale>
          <a:sx n="191" d="100"/>
          <a:sy n="191" d="100"/>
        </p:scale>
        <p:origin x="616" y="1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90" d="100"/>
        <a:sy n="9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tags" Target="tags/tag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handoutMaster" Target="handoutMasters/handout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5.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9378" name="Rectangle 2"/>
          <p:cNvSpPr>
            <a:spLocks noGrp="1" noChangeArrowheads="1"/>
          </p:cNvSpPr>
          <p:nvPr>
            <p:ph type="hdr" sz="quarter"/>
          </p:nvPr>
        </p:nvSpPr>
        <p:spPr bwMode="auto">
          <a:xfrm>
            <a:off x="0" y="0"/>
            <a:ext cx="3076575" cy="51117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a:defRPr sz="1300">
                <a:latin typeface="Arial" pitchFamily="34" charset="0"/>
              </a:defRPr>
            </a:lvl1pPr>
          </a:lstStyle>
          <a:p>
            <a:pPr>
              <a:defRPr/>
            </a:pPr>
            <a:endParaRPr lang="en-US"/>
          </a:p>
        </p:txBody>
      </p:sp>
      <p:sp>
        <p:nvSpPr>
          <p:cNvPr id="229379" name="Rectangle 3"/>
          <p:cNvSpPr>
            <a:spLocks noGrp="1" noChangeArrowheads="1"/>
          </p:cNvSpPr>
          <p:nvPr>
            <p:ph type="dt" sz="quarter" idx="1"/>
          </p:nvPr>
        </p:nvSpPr>
        <p:spPr bwMode="auto">
          <a:xfrm>
            <a:off x="4021138" y="0"/>
            <a:ext cx="3076575" cy="51117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a:defRPr sz="1300">
                <a:latin typeface="Arial" pitchFamily="34" charset="0"/>
              </a:defRPr>
            </a:lvl1pPr>
          </a:lstStyle>
          <a:p>
            <a:pPr>
              <a:defRPr/>
            </a:pPr>
            <a:endParaRPr lang="en-US"/>
          </a:p>
        </p:txBody>
      </p:sp>
      <p:sp>
        <p:nvSpPr>
          <p:cNvPr id="229380" name="Rectangle 4"/>
          <p:cNvSpPr>
            <a:spLocks noGrp="1" noChangeArrowheads="1"/>
          </p:cNvSpPr>
          <p:nvPr>
            <p:ph type="ftr" sz="quarter" idx="2"/>
          </p:nvPr>
        </p:nvSpPr>
        <p:spPr bwMode="auto">
          <a:xfrm>
            <a:off x="0" y="9721850"/>
            <a:ext cx="3076575" cy="51117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a:defRPr sz="1300">
                <a:latin typeface="Arial" pitchFamily="34" charset="0"/>
              </a:defRPr>
            </a:lvl1pPr>
          </a:lstStyle>
          <a:p>
            <a:pPr>
              <a:defRPr/>
            </a:pPr>
            <a:endParaRPr lang="en-US"/>
          </a:p>
        </p:txBody>
      </p:sp>
      <p:sp>
        <p:nvSpPr>
          <p:cNvPr id="229381" name="Rectangle 5"/>
          <p:cNvSpPr>
            <a:spLocks noGrp="1" noChangeArrowheads="1"/>
          </p:cNvSpPr>
          <p:nvPr>
            <p:ph type="sldNum" sz="quarter" idx="3"/>
          </p:nvPr>
        </p:nvSpPr>
        <p:spPr bwMode="auto">
          <a:xfrm>
            <a:off x="4021138" y="9721850"/>
            <a:ext cx="3076575" cy="51117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a:defRPr sz="1300">
                <a:latin typeface="Arial" pitchFamily="34" charset="0"/>
              </a:defRPr>
            </a:lvl1pPr>
          </a:lstStyle>
          <a:p>
            <a:pPr>
              <a:defRPr/>
            </a:pPr>
            <a:fld id="{C22A2D14-6BC9-4113-98E1-F44AD3AE5218}" type="slidenum">
              <a:rPr lang="en-US"/>
              <a:pPr>
                <a:defRPr/>
              </a:pPr>
              <a:t>‹#›</a:t>
            </a:fld>
            <a:endParaRPr lang="en-US"/>
          </a:p>
        </p:txBody>
      </p:sp>
    </p:spTree>
    <p:extLst>
      <p:ext uri="{BB962C8B-B14F-4D97-AF65-F5344CB8AC3E}">
        <p14:creationId xmlns:p14="http://schemas.microsoft.com/office/powerpoint/2010/main" val="234319268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3058" name="Rectangle 2"/>
          <p:cNvSpPr>
            <a:spLocks noGrp="1" noChangeArrowheads="1"/>
          </p:cNvSpPr>
          <p:nvPr>
            <p:ph type="hdr" sz="quarter"/>
          </p:nvPr>
        </p:nvSpPr>
        <p:spPr bwMode="auto">
          <a:xfrm>
            <a:off x="0" y="0"/>
            <a:ext cx="3076575" cy="51117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a:defRPr sz="1300">
                <a:latin typeface="Arial" pitchFamily="34" charset="0"/>
              </a:defRPr>
            </a:lvl1pPr>
          </a:lstStyle>
          <a:p>
            <a:pPr>
              <a:defRPr/>
            </a:pPr>
            <a:endParaRPr lang="en-US"/>
          </a:p>
        </p:txBody>
      </p:sp>
      <p:sp>
        <p:nvSpPr>
          <p:cNvPr id="173059" name="Rectangle 3"/>
          <p:cNvSpPr>
            <a:spLocks noGrp="1" noChangeArrowheads="1"/>
          </p:cNvSpPr>
          <p:nvPr>
            <p:ph type="dt" idx="1"/>
          </p:nvPr>
        </p:nvSpPr>
        <p:spPr bwMode="auto">
          <a:xfrm>
            <a:off x="4021138" y="0"/>
            <a:ext cx="3076575" cy="51117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a:defRPr sz="1300">
                <a:latin typeface="Arial" pitchFamily="34" charset="0"/>
              </a:defRPr>
            </a:lvl1pPr>
          </a:lstStyle>
          <a:p>
            <a:pPr>
              <a:defRPr/>
            </a:pPr>
            <a:endParaRPr lang="en-US"/>
          </a:p>
        </p:txBody>
      </p:sp>
      <p:sp>
        <p:nvSpPr>
          <p:cNvPr id="37892" name="Rectangle 4"/>
          <p:cNvSpPr>
            <a:spLocks noGrp="1" noRot="1" noChangeAspect="1" noChangeArrowheads="1" noTextEdit="1"/>
          </p:cNvSpPr>
          <p:nvPr>
            <p:ph type="sldImg" idx="2"/>
          </p:nvPr>
        </p:nvSpPr>
        <p:spPr bwMode="auto">
          <a:xfrm>
            <a:off x="990600" y="768350"/>
            <a:ext cx="5118100" cy="3838575"/>
          </a:xfrm>
          <a:prstGeom prst="rect">
            <a:avLst/>
          </a:prstGeom>
          <a:noFill/>
          <a:ln w="9525">
            <a:solidFill>
              <a:srgbClr val="000000"/>
            </a:solidFill>
            <a:miter lim="800000"/>
            <a:headEnd/>
            <a:tailEnd/>
          </a:ln>
        </p:spPr>
      </p:sp>
      <p:sp>
        <p:nvSpPr>
          <p:cNvPr id="173061" name="Rectangle 5"/>
          <p:cNvSpPr>
            <a:spLocks noGrp="1" noChangeArrowheads="1"/>
          </p:cNvSpPr>
          <p:nvPr>
            <p:ph type="body" sz="quarter" idx="3"/>
          </p:nvPr>
        </p:nvSpPr>
        <p:spPr bwMode="auto">
          <a:xfrm>
            <a:off x="709613" y="4862513"/>
            <a:ext cx="5680075" cy="4603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73062" name="Rectangle 6"/>
          <p:cNvSpPr>
            <a:spLocks noGrp="1" noChangeArrowheads="1"/>
          </p:cNvSpPr>
          <p:nvPr>
            <p:ph type="ftr" sz="quarter" idx="4"/>
          </p:nvPr>
        </p:nvSpPr>
        <p:spPr bwMode="auto">
          <a:xfrm>
            <a:off x="0" y="9721850"/>
            <a:ext cx="3076575" cy="51117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a:defRPr sz="1300">
                <a:latin typeface="Arial" pitchFamily="34" charset="0"/>
              </a:defRPr>
            </a:lvl1pPr>
          </a:lstStyle>
          <a:p>
            <a:pPr>
              <a:defRPr/>
            </a:pPr>
            <a:endParaRPr lang="en-US"/>
          </a:p>
        </p:txBody>
      </p:sp>
      <p:sp>
        <p:nvSpPr>
          <p:cNvPr id="173063" name="Rectangle 7"/>
          <p:cNvSpPr>
            <a:spLocks noGrp="1" noChangeArrowheads="1"/>
          </p:cNvSpPr>
          <p:nvPr>
            <p:ph type="sldNum" sz="quarter" idx="5"/>
          </p:nvPr>
        </p:nvSpPr>
        <p:spPr bwMode="auto">
          <a:xfrm>
            <a:off x="4021138" y="9721850"/>
            <a:ext cx="3076575" cy="51117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a:defRPr sz="1300">
                <a:latin typeface="Arial" pitchFamily="34" charset="0"/>
              </a:defRPr>
            </a:lvl1pPr>
          </a:lstStyle>
          <a:p>
            <a:pPr>
              <a:defRPr/>
            </a:pPr>
            <a:fld id="{DC3ED746-492E-4D0C-832A-ACED5D621C80}" type="slidenum">
              <a:rPr lang="en-US"/>
              <a:pPr>
                <a:defRPr/>
              </a:pPr>
              <a:t>‹#›</a:t>
            </a:fld>
            <a:endParaRPr lang="en-US"/>
          </a:p>
        </p:txBody>
      </p:sp>
    </p:spTree>
    <p:extLst>
      <p:ext uri="{BB962C8B-B14F-4D97-AF65-F5344CB8AC3E}">
        <p14:creationId xmlns:p14="http://schemas.microsoft.com/office/powerpoint/2010/main" val="305068556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34" charset="0"/>
        <a:ea typeface="+mn-ea"/>
        <a:cs typeface="+mn-cs"/>
      </a:defRPr>
    </a:lvl1pPr>
    <a:lvl2pPr marL="457200" algn="l" rtl="0" eaLnBrk="0" fontAlgn="base" hangingPunct="0">
      <a:spcBef>
        <a:spcPct val="30000"/>
      </a:spcBef>
      <a:spcAft>
        <a:spcPct val="0"/>
      </a:spcAft>
      <a:defRPr sz="1200" kern="1200">
        <a:solidFill>
          <a:schemeClr val="tx1"/>
        </a:solidFill>
        <a:latin typeface="Arial" pitchFamily="34" charset="0"/>
        <a:ea typeface="+mn-ea"/>
        <a:cs typeface="+mn-cs"/>
      </a:defRPr>
    </a:lvl2pPr>
    <a:lvl3pPr marL="914400" algn="l" rtl="0" eaLnBrk="0" fontAlgn="base" hangingPunct="0">
      <a:spcBef>
        <a:spcPct val="30000"/>
      </a:spcBef>
      <a:spcAft>
        <a:spcPct val="0"/>
      </a:spcAft>
      <a:defRPr sz="1200" kern="1200">
        <a:solidFill>
          <a:schemeClr val="tx1"/>
        </a:solidFill>
        <a:latin typeface="Arial" pitchFamily="34" charset="0"/>
        <a:ea typeface="+mn-ea"/>
        <a:cs typeface="+mn-cs"/>
      </a:defRPr>
    </a:lvl3pPr>
    <a:lvl4pPr marL="1371600" algn="l" rtl="0" eaLnBrk="0" fontAlgn="base" hangingPunct="0">
      <a:spcBef>
        <a:spcPct val="30000"/>
      </a:spcBef>
      <a:spcAft>
        <a:spcPct val="0"/>
      </a:spcAft>
      <a:defRPr sz="1200" kern="1200">
        <a:solidFill>
          <a:schemeClr val="tx1"/>
        </a:solidFill>
        <a:latin typeface="Arial" pitchFamily="34" charset="0"/>
        <a:ea typeface="+mn-ea"/>
        <a:cs typeface="+mn-cs"/>
      </a:defRPr>
    </a:lvl4pPr>
    <a:lvl5pPr marL="1828800" algn="l" rtl="0" eaLnBrk="0" fontAlgn="base" hangingPunct="0">
      <a:spcBef>
        <a:spcPct val="30000"/>
      </a:spcBef>
      <a:spcAft>
        <a:spcPct val="0"/>
      </a:spcAft>
      <a:defRPr sz="1200" kern="1200">
        <a:solidFill>
          <a:schemeClr val="tx1"/>
        </a:solidFill>
        <a:latin typeface="Arial"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DC3ED746-492E-4D0C-832A-ACED5D621C80}" type="slidenum">
              <a:rPr lang="en-US" smtClean="0"/>
              <a:pPr>
                <a:defRPr/>
              </a:pPr>
              <a:t>1</a:t>
            </a:fld>
            <a:endParaRPr lang="en-US"/>
          </a:p>
        </p:txBody>
      </p:sp>
    </p:spTree>
    <p:extLst>
      <p:ext uri="{BB962C8B-B14F-4D97-AF65-F5344CB8AC3E}">
        <p14:creationId xmlns:p14="http://schemas.microsoft.com/office/powerpoint/2010/main" val="31122935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a:t>Offline </a:t>
            </a:r>
            <a:r>
              <a:rPr lang="mr-IN" dirty="0"/>
              <a:t>–</a:t>
            </a:r>
            <a:r>
              <a:rPr lang="en-US" dirty="0"/>
              <a:t> in simulation or in your head, you can compute things off and know that it’s bad to jump into the pit.</a:t>
            </a:r>
          </a:p>
          <a:p>
            <a:r>
              <a:rPr lang="en-US" dirty="0"/>
              <a:t>In online learning, you actually</a:t>
            </a:r>
            <a:r>
              <a:rPr lang="en-US" baseline="0" dirty="0"/>
              <a:t> need to take the action.</a:t>
            </a:r>
            <a:endParaRPr lang="en-US" dirty="0"/>
          </a:p>
        </p:txBody>
      </p:sp>
      <p:sp>
        <p:nvSpPr>
          <p:cNvPr id="4" name="Slide Number Placeholder 3"/>
          <p:cNvSpPr>
            <a:spLocks noGrp="1"/>
          </p:cNvSpPr>
          <p:nvPr>
            <p:ph type="sldNum" sz="quarter" idx="10"/>
          </p:nvPr>
        </p:nvSpPr>
        <p:spPr/>
        <p:txBody>
          <a:bodyPr/>
          <a:lstStyle/>
          <a:p>
            <a:pPr>
              <a:defRPr/>
            </a:pPr>
            <a:fld id="{E134953A-E847-4B81-A1EE-12E7BBF0FEFD}" type="slidenum">
              <a:rPr lang="en-US" smtClean="0"/>
              <a:pPr>
                <a:defRPr/>
              </a:pPr>
              <a:t>12</a:t>
            </a:fld>
            <a:endParaRPr lang="en-US"/>
          </a:p>
        </p:txBody>
      </p:sp>
    </p:spTree>
    <p:extLst>
      <p:ext uri="{BB962C8B-B14F-4D97-AF65-F5344CB8AC3E}">
        <p14:creationId xmlns:p14="http://schemas.microsoft.com/office/powerpoint/2010/main" val="4244135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a:t>In</a:t>
            </a:r>
            <a:r>
              <a:rPr lang="en-US" baseline="0" dirty="0"/>
              <a:t> model based learning, we try to figure out the model by learning the transition functions and the rewards.  How does that work?</a:t>
            </a:r>
            <a:endParaRPr lang="en-US" dirty="0"/>
          </a:p>
        </p:txBody>
      </p:sp>
      <p:sp>
        <p:nvSpPr>
          <p:cNvPr id="4" name="Slide Number Placeholder 3"/>
          <p:cNvSpPr>
            <a:spLocks noGrp="1"/>
          </p:cNvSpPr>
          <p:nvPr>
            <p:ph type="sldNum" sz="quarter" idx="10"/>
          </p:nvPr>
        </p:nvSpPr>
        <p:spPr/>
        <p:txBody>
          <a:bodyPr/>
          <a:lstStyle/>
          <a:p>
            <a:pPr>
              <a:defRPr/>
            </a:pPr>
            <a:fld id="{E134953A-E847-4B81-A1EE-12E7BBF0FEFD}" type="slidenum">
              <a:rPr lang="en-US" smtClean="0"/>
              <a:pPr>
                <a:defRPr/>
              </a:pPr>
              <a:t>13</a:t>
            </a:fld>
            <a:endParaRPr lang="en-US"/>
          </a:p>
        </p:txBody>
      </p:sp>
    </p:spTree>
    <p:extLst>
      <p:ext uri="{BB962C8B-B14F-4D97-AF65-F5344CB8AC3E}">
        <p14:creationId xmlns:p14="http://schemas.microsoft.com/office/powerpoint/2010/main" val="6036876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a:t>We are going to learn an approximate model based on our</a:t>
            </a:r>
            <a:r>
              <a:rPr lang="en-US" baseline="0" dirty="0"/>
              <a:t> experiences. Then we’re going to solve for the values as if the learned model were correct.</a:t>
            </a:r>
          </a:p>
          <a:p>
            <a:endParaRPr lang="en-US" baseline="0" dirty="0"/>
          </a:p>
          <a:p>
            <a:r>
              <a:rPr lang="en-US" baseline="0" dirty="0"/>
              <a:t>So how do we do that?</a:t>
            </a:r>
          </a:p>
          <a:p>
            <a:r>
              <a:rPr lang="en-US" baseline="0" dirty="0"/>
              <a:t>Act for a while.  Accumulate counts.  Create probabilities.  Observe rewards.</a:t>
            </a:r>
            <a:endParaRPr lang="en-US" dirty="0"/>
          </a:p>
        </p:txBody>
      </p:sp>
      <p:sp>
        <p:nvSpPr>
          <p:cNvPr id="4" name="Slide Number Placeholder 3"/>
          <p:cNvSpPr>
            <a:spLocks noGrp="1"/>
          </p:cNvSpPr>
          <p:nvPr>
            <p:ph type="sldNum" sz="quarter" idx="10"/>
          </p:nvPr>
        </p:nvSpPr>
        <p:spPr/>
        <p:txBody>
          <a:bodyPr/>
          <a:lstStyle/>
          <a:p>
            <a:pPr>
              <a:defRPr/>
            </a:pPr>
            <a:fld id="{E134953A-E847-4B81-A1EE-12E7BBF0FEFD}" type="slidenum">
              <a:rPr lang="en-US" smtClean="0"/>
              <a:pPr>
                <a:defRPr/>
              </a:pPr>
              <a:t>14</a:t>
            </a:fld>
            <a:endParaRPr lang="en-US"/>
          </a:p>
        </p:txBody>
      </p:sp>
    </p:spTree>
    <p:extLst>
      <p:ext uri="{BB962C8B-B14F-4D97-AF65-F5344CB8AC3E}">
        <p14:creationId xmlns:p14="http://schemas.microsoft.com/office/powerpoint/2010/main" val="11509640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a:t>Someone</a:t>
            </a:r>
            <a:r>
              <a:rPr lang="en-US" baseline="0" dirty="0"/>
              <a:t> gives us a policy pi.  We say, alright we’re going to do this.</a:t>
            </a:r>
          </a:p>
          <a:p>
            <a:r>
              <a:rPr lang="en-US" baseline="0" dirty="0"/>
              <a:t>(Here we’re setting the gamma to be one, just to make the example sample).</a:t>
            </a:r>
          </a:p>
          <a:p>
            <a:r>
              <a:rPr lang="en-US" baseline="0" dirty="0"/>
              <a:t>Ep 1 and 2 are the same.</a:t>
            </a:r>
          </a:p>
          <a:p>
            <a:r>
              <a:rPr lang="en-US" dirty="0"/>
              <a:t>Ep 3 and 4 are different.</a:t>
            </a:r>
          </a:p>
          <a:p>
            <a:endParaRPr lang="en-US" dirty="0"/>
          </a:p>
          <a:p>
            <a:r>
              <a:rPr lang="en-US" dirty="0"/>
              <a:t>We can then used these observations</a:t>
            </a:r>
            <a:r>
              <a:rPr lang="en-US" baseline="0" dirty="0"/>
              <a:t> to compute a model.  </a:t>
            </a:r>
          </a:p>
          <a:p>
            <a:r>
              <a:rPr lang="en-US" baseline="0" dirty="0"/>
              <a:t>The transition from B having selected East results in C 100% of the time.</a:t>
            </a:r>
          </a:p>
          <a:p>
            <a:r>
              <a:rPr lang="en-US" baseline="0" dirty="0"/>
              <a:t>The </a:t>
            </a:r>
            <a:r>
              <a:rPr lang="en-US" baseline="0" dirty="0" err="1"/>
              <a:t>transiition</a:t>
            </a:r>
            <a:r>
              <a:rPr lang="en-US" baseline="0" dirty="0"/>
              <a:t> from C having picked the action East results in D 75% of the time and A 25% of the time.</a:t>
            </a:r>
          </a:p>
          <a:p>
            <a:endParaRPr lang="en-US" baseline="0" dirty="0"/>
          </a:p>
          <a:p>
            <a:r>
              <a:rPr lang="en-US" baseline="0" dirty="0"/>
              <a:t>Now we have a transition function (probabilities) and the reward function.  We now have an MDP.  It’s the wrong MDP, but we can solve it.</a:t>
            </a:r>
            <a:endParaRPr lang="en-US" dirty="0"/>
          </a:p>
        </p:txBody>
      </p:sp>
      <p:sp>
        <p:nvSpPr>
          <p:cNvPr id="4" name="Slide Number Placeholder 3"/>
          <p:cNvSpPr>
            <a:spLocks noGrp="1"/>
          </p:cNvSpPr>
          <p:nvPr>
            <p:ph type="sldNum" sz="quarter" idx="10"/>
          </p:nvPr>
        </p:nvSpPr>
        <p:spPr/>
        <p:txBody>
          <a:bodyPr/>
          <a:lstStyle/>
          <a:p>
            <a:pPr>
              <a:defRPr/>
            </a:pPr>
            <a:fld id="{E134953A-E847-4B81-A1EE-12E7BBF0FEFD}" type="slidenum">
              <a:rPr lang="en-US" smtClean="0"/>
              <a:pPr>
                <a:defRPr/>
              </a:pPr>
              <a:t>15</a:t>
            </a:fld>
            <a:endParaRPr lang="en-US"/>
          </a:p>
        </p:txBody>
      </p:sp>
    </p:spTree>
    <p:extLst>
      <p:ext uri="{BB962C8B-B14F-4D97-AF65-F5344CB8AC3E}">
        <p14:creationId xmlns:p14="http://schemas.microsoft.com/office/powerpoint/2010/main" val="4036080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a:t>In the model free version we don’t weight</a:t>
            </a:r>
            <a:r>
              <a:rPr lang="en-US" baseline="0" dirty="0"/>
              <a:t> by the probability.  </a:t>
            </a:r>
          </a:p>
          <a:p>
            <a:r>
              <a:rPr lang="en-US" baseline="0" dirty="0"/>
              <a:t>But in this case they’re equivalent, since they will appear with the right frequency.</a:t>
            </a:r>
          </a:p>
          <a:p>
            <a:r>
              <a:rPr lang="en-US" dirty="0"/>
              <a:t>It’s really just a matter of how and when you group things.</a:t>
            </a:r>
          </a:p>
          <a:p>
            <a:r>
              <a:rPr lang="en-US" dirty="0"/>
              <a:t>In</a:t>
            </a:r>
            <a:r>
              <a:rPr lang="en-US" baseline="0" dirty="0"/>
              <a:t> the reinforcement learning there is going </a:t>
            </a:r>
            <a:r>
              <a:rPr lang="en-US" baseline="0" dirty="0" err="1"/>
              <a:t>ot</a:t>
            </a:r>
            <a:r>
              <a:rPr lang="en-US" baseline="0" dirty="0"/>
              <a:t> be a difference because we will take the structure into account. Things are going to depend on the other states around them.</a:t>
            </a:r>
          </a:p>
          <a:p>
            <a:r>
              <a:rPr lang="en-US" baseline="0" dirty="0"/>
              <a:t>But this gives a good high-level overview of what we mean by model-based v. model free.</a:t>
            </a:r>
            <a:endParaRPr lang="en-US" dirty="0"/>
          </a:p>
        </p:txBody>
      </p:sp>
      <p:sp>
        <p:nvSpPr>
          <p:cNvPr id="4" name="Slide Number Placeholder 3"/>
          <p:cNvSpPr>
            <a:spLocks noGrp="1"/>
          </p:cNvSpPr>
          <p:nvPr>
            <p:ph type="sldNum" sz="quarter" idx="10"/>
          </p:nvPr>
        </p:nvSpPr>
        <p:spPr/>
        <p:txBody>
          <a:bodyPr/>
          <a:lstStyle/>
          <a:p>
            <a:pPr>
              <a:defRPr/>
            </a:pPr>
            <a:fld id="{E134953A-E847-4B81-A1EE-12E7BBF0FEFD}" type="slidenum">
              <a:rPr lang="en-US" smtClean="0"/>
              <a:pPr>
                <a:defRPr/>
              </a:pPr>
              <a:t>16</a:t>
            </a:fld>
            <a:endParaRPr lang="en-US"/>
          </a:p>
        </p:txBody>
      </p:sp>
    </p:spTree>
    <p:extLst>
      <p:ext uri="{BB962C8B-B14F-4D97-AF65-F5344CB8AC3E}">
        <p14:creationId xmlns:p14="http://schemas.microsoft.com/office/powerpoint/2010/main" val="16115667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Arial" pitchFamily="34" charset="0"/>
                <a:ea typeface="+mn-ea"/>
                <a:cs typeface="+mn-cs"/>
              </a:rPr>
              <a:t>now we're going to talk about model free</a:t>
            </a:r>
          </a:p>
          <a:p>
            <a:r>
              <a:rPr lang="en-US" sz="1200" b="0" i="0" u="none" strike="noStrike" kern="1200" dirty="0">
                <a:solidFill>
                  <a:schemeClr val="tx1"/>
                </a:solidFill>
                <a:effectLst/>
                <a:latin typeface="Arial" pitchFamily="34" charset="0"/>
                <a:ea typeface="+mn-ea"/>
                <a:cs typeface="+mn-cs"/>
              </a:rPr>
              <a:t>learning and model free learning we</a:t>
            </a:r>
          </a:p>
          <a:p>
            <a:r>
              <a:rPr lang="en-US" sz="1200" b="0" i="0" u="none" strike="noStrike" kern="1200" dirty="0">
                <a:solidFill>
                  <a:schemeClr val="tx1"/>
                </a:solidFill>
                <a:effectLst/>
                <a:latin typeface="Arial" pitchFamily="34" charset="0"/>
                <a:ea typeface="+mn-ea"/>
                <a:cs typeface="+mn-cs"/>
              </a:rPr>
              <a:t>don't construct a model of the</a:t>
            </a:r>
            <a:r>
              <a:rPr lang="en-US" sz="1200" b="0" i="0" u="none" strike="noStrike" kern="1200" baseline="0" dirty="0">
                <a:solidFill>
                  <a:schemeClr val="tx1"/>
                </a:solidFill>
                <a:effectLst/>
                <a:latin typeface="Arial" pitchFamily="34" charset="0"/>
                <a:ea typeface="+mn-ea"/>
                <a:cs typeface="+mn-cs"/>
              </a:rPr>
              <a:t> </a:t>
            </a:r>
            <a:r>
              <a:rPr lang="en-US" sz="1200" b="0" i="0" u="none" strike="noStrike" kern="1200" dirty="0">
                <a:solidFill>
                  <a:schemeClr val="tx1"/>
                </a:solidFill>
                <a:effectLst/>
                <a:latin typeface="Arial" pitchFamily="34" charset="0"/>
                <a:ea typeface="+mn-ea"/>
                <a:cs typeface="+mn-cs"/>
              </a:rPr>
              <a:t>transition function </a:t>
            </a:r>
          </a:p>
          <a:p>
            <a:r>
              <a:rPr lang="en-US" sz="1200" b="0" i="0" u="none" strike="noStrike" kern="1200" dirty="0">
                <a:solidFill>
                  <a:schemeClr val="tx1"/>
                </a:solidFill>
                <a:effectLst/>
                <a:latin typeface="Arial" pitchFamily="34" charset="0"/>
                <a:ea typeface="+mn-ea"/>
                <a:cs typeface="+mn-cs"/>
              </a:rPr>
              <a:t>Instead, we</a:t>
            </a:r>
            <a:r>
              <a:rPr lang="en-US" sz="1200" b="0" i="0" u="none" strike="noStrike" kern="1200" baseline="0" dirty="0">
                <a:solidFill>
                  <a:schemeClr val="tx1"/>
                </a:solidFill>
                <a:effectLst/>
                <a:latin typeface="Arial" pitchFamily="34" charset="0"/>
                <a:ea typeface="+mn-ea"/>
                <a:cs typeface="+mn-cs"/>
              </a:rPr>
              <a:t> </a:t>
            </a:r>
            <a:r>
              <a:rPr lang="en-US" sz="1200" b="0" i="0" u="none" strike="noStrike" kern="1200" dirty="0">
                <a:solidFill>
                  <a:schemeClr val="tx1"/>
                </a:solidFill>
                <a:effectLst/>
                <a:latin typeface="Arial" pitchFamily="34" charset="0"/>
                <a:ea typeface="+mn-ea"/>
                <a:cs typeface="+mn-cs"/>
              </a:rPr>
              <a:t>take actions and every time we take an</a:t>
            </a:r>
            <a:r>
              <a:rPr lang="en-US" sz="1200" b="0" i="0" u="none" strike="noStrike" kern="1200" baseline="0" dirty="0">
                <a:solidFill>
                  <a:schemeClr val="tx1"/>
                </a:solidFill>
                <a:effectLst/>
                <a:latin typeface="Arial" pitchFamily="34" charset="0"/>
                <a:ea typeface="+mn-ea"/>
                <a:cs typeface="+mn-cs"/>
              </a:rPr>
              <a:t> </a:t>
            </a:r>
            <a:r>
              <a:rPr lang="en-US" sz="1200" b="0" i="0" u="none" strike="noStrike" kern="1200" dirty="0">
                <a:solidFill>
                  <a:schemeClr val="tx1"/>
                </a:solidFill>
                <a:effectLst/>
                <a:latin typeface="Arial" pitchFamily="34" charset="0"/>
                <a:ea typeface="+mn-ea"/>
                <a:cs typeface="+mn-cs"/>
              </a:rPr>
              <a:t>action we compare what we thought was</a:t>
            </a:r>
            <a:r>
              <a:rPr lang="en-US" sz="1200" b="0" i="0" u="none" strike="noStrike" kern="1200" baseline="0" dirty="0">
                <a:solidFill>
                  <a:schemeClr val="tx1"/>
                </a:solidFill>
                <a:effectLst/>
                <a:latin typeface="Arial" pitchFamily="34" charset="0"/>
                <a:ea typeface="+mn-ea"/>
                <a:cs typeface="+mn-cs"/>
              </a:rPr>
              <a:t> </a:t>
            </a:r>
            <a:r>
              <a:rPr lang="en-US" sz="1200" b="0" i="0" u="none" strike="noStrike" kern="1200" dirty="0">
                <a:solidFill>
                  <a:schemeClr val="tx1"/>
                </a:solidFill>
                <a:effectLst/>
                <a:latin typeface="Arial" pitchFamily="34" charset="0"/>
                <a:ea typeface="+mn-ea"/>
                <a:cs typeface="+mn-cs"/>
              </a:rPr>
              <a:t>going to happen to what actually did happen</a:t>
            </a:r>
            <a:r>
              <a:rPr lang="en-US" sz="1200" b="0" i="0" u="none" strike="noStrike" kern="1200" baseline="0" dirty="0">
                <a:solidFill>
                  <a:schemeClr val="tx1"/>
                </a:solidFill>
                <a:effectLst/>
                <a:latin typeface="Arial" pitchFamily="34" charset="0"/>
                <a:ea typeface="+mn-ea"/>
                <a:cs typeface="+mn-cs"/>
              </a:rPr>
              <a:t>.</a:t>
            </a:r>
          </a:p>
          <a:p>
            <a:r>
              <a:rPr lang="en-US" sz="1200" b="0" i="0" u="none" strike="noStrike" kern="1200" dirty="0">
                <a:solidFill>
                  <a:schemeClr val="tx1"/>
                </a:solidFill>
                <a:effectLst/>
                <a:latin typeface="Arial" pitchFamily="34" charset="0"/>
                <a:ea typeface="+mn-ea"/>
                <a:cs typeface="+mn-cs"/>
              </a:rPr>
              <a:t>Whenever something is better or</a:t>
            </a:r>
            <a:r>
              <a:rPr lang="en-US" sz="1200" b="0" i="0" u="none" strike="noStrike" kern="1200" baseline="0" dirty="0">
                <a:solidFill>
                  <a:schemeClr val="tx1"/>
                </a:solidFill>
                <a:effectLst/>
                <a:latin typeface="Arial" pitchFamily="34" charset="0"/>
                <a:ea typeface="+mn-ea"/>
                <a:cs typeface="+mn-cs"/>
              </a:rPr>
              <a:t> </a:t>
            </a:r>
            <a:r>
              <a:rPr lang="en-US" sz="1200" b="0" i="0" u="none" strike="noStrike" kern="1200" dirty="0">
                <a:solidFill>
                  <a:schemeClr val="tx1"/>
                </a:solidFill>
                <a:effectLst/>
                <a:latin typeface="Arial" pitchFamily="34" charset="0"/>
                <a:ea typeface="+mn-ea"/>
                <a:cs typeface="+mn-cs"/>
              </a:rPr>
              <a:t>worse than what we expected we adjust</a:t>
            </a:r>
            <a:r>
              <a:rPr lang="en-US" sz="1200" b="0" i="0" u="none" strike="noStrike" kern="1200" baseline="0" dirty="0">
                <a:solidFill>
                  <a:schemeClr val="tx1"/>
                </a:solidFill>
                <a:effectLst/>
                <a:latin typeface="Arial" pitchFamily="34" charset="0"/>
                <a:ea typeface="+mn-ea"/>
                <a:cs typeface="+mn-cs"/>
              </a:rPr>
              <a:t> </a:t>
            </a:r>
            <a:r>
              <a:rPr lang="en-US" sz="1200" b="0" i="0" u="none" strike="noStrike" kern="1200" dirty="0">
                <a:solidFill>
                  <a:schemeClr val="tx1"/>
                </a:solidFill>
                <a:effectLst/>
                <a:latin typeface="Arial" pitchFamily="34" charset="0"/>
                <a:ea typeface="+mn-ea"/>
                <a:cs typeface="+mn-cs"/>
              </a:rPr>
              <a:t>our values up and down.</a:t>
            </a:r>
          </a:p>
          <a:p>
            <a:r>
              <a:rPr lang="en-US" sz="1200" b="0" i="0" u="none" strike="noStrike" kern="1200" dirty="0">
                <a:solidFill>
                  <a:schemeClr val="tx1"/>
                </a:solidFill>
                <a:effectLst/>
                <a:latin typeface="Arial" pitchFamily="34" charset="0"/>
                <a:ea typeface="+mn-ea"/>
                <a:cs typeface="+mn-cs"/>
              </a:rPr>
              <a:t>So what we track</a:t>
            </a:r>
            <a:r>
              <a:rPr lang="en-US" sz="1200" b="0" i="0" u="none" strike="noStrike" kern="1200" baseline="0" dirty="0">
                <a:solidFill>
                  <a:schemeClr val="tx1"/>
                </a:solidFill>
                <a:effectLst/>
                <a:latin typeface="Arial" pitchFamily="34" charset="0"/>
                <a:ea typeface="+mn-ea"/>
                <a:cs typeface="+mn-cs"/>
              </a:rPr>
              <a:t> </a:t>
            </a:r>
            <a:r>
              <a:rPr lang="en-US" sz="1200" b="0" i="0" u="none" strike="noStrike" kern="1200" dirty="0">
                <a:solidFill>
                  <a:schemeClr val="tx1"/>
                </a:solidFill>
                <a:effectLst/>
                <a:latin typeface="Arial" pitchFamily="34" charset="0"/>
                <a:ea typeface="+mn-ea"/>
                <a:cs typeface="+mn-cs"/>
              </a:rPr>
              <a:t>in a model free approach is the values</a:t>
            </a:r>
            <a:r>
              <a:rPr lang="en-US" sz="1200" b="0" i="0" u="none" strike="noStrike" kern="1200" baseline="0" dirty="0">
                <a:solidFill>
                  <a:schemeClr val="tx1"/>
                </a:solidFill>
                <a:effectLst/>
                <a:latin typeface="Arial" pitchFamily="34" charset="0"/>
                <a:ea typeface="+mn-ea"/>
                <a:cs typeface="+mn-cs"/>
              </a:rPr>
              <a:t> </a:t>
            </a:r>
            <a:r>
              <a:rPr lang="en-US" sz="1200" b="0" i="0" u="none" strike="noStrike" kern="1200" dirty="0">
                <a:solidFill>
                  <a:schemeClr val="tx1"/>
                </a:solidFill>
                <a:effectLst/>
                <a:latin typeface="Arial" pitchFamily="34" charset="0"/>
                <a:ea typeface="+mn-ea"/>
                <a:cs typeface="+mn-cs"/>
              </a:rPr>
              <a:t>of interest themselves not the</a:t>
            </a:r>
            <a:r>
              <a:rPr lang="en-US" sz="1200" b="0" i="0" u="none" strike="noStrike" kern="1200" baseline="0" dirty="0">
                <a:solidFill>
                  <a:schemeClr val="tx1"/>
                </a:solidFill>
                <a:effectLst/>
                <a:latin typeface="Arial" pitchFamily="34" charset="0"/>
                <a:ea typeface="+mn-ea"/>
                <a:cs typeface="+mn-cs"/>
              </a:rPr>
              <a:t> </a:t>
            </a:r>
            <a:r>
              <a:rPr lang="en-US" sz="1200" b="0" i="0" u="none" strike="noStrike" kern="1200" dirty="0">
                <a:solidFill>
                  <a:schemeClr val="tx1"/>
                </a:solidFill>
                <a:effectLst/>
                <a:latin typeface="Arial" pitchFamily="34" charset="0"/>
                <a:ea typeface="+mn-ea"/>
                <a:cs typeface="+mn-cs"/>
              </a:rPr>
              <a:t>transition functions or the rewards.</a:t>
            </a:r>
          </a:p>
        </p:txBody>
      </p:sp>
      <p:sp>
        <p:nvSpPr>
          <p:cNvPr id="4" name="Slide Number Placeholder 3"/>
          <p:cNvSpPr>
            <a:spLocks noGrp="1"/>
          </p:cNvSpPr>
          <p:nvPr>
            <p:ph type="sldNum" sz="quarter" idx="10"/>
          </p:nvPr>
        </p:nvSpPr>
        <p:spPr/>
        <p:txBody>
          <a:bodyPr/>
          <a:lstStyle/>
          <a:p>
            <a:pPr>
              <a:defRPr/>
            </a:pPr>
            <a:fld id="{E134953A-E847-4B81-A1EE-12E7BBF0FEFD}" type="slidenum">
              <a:rPr lang="en-US" smtClean="0"/>
              <a:pPr>
                <a:defRPr/>
              </a:pPr>
              <a:t>17</a:t>
            </a:fld>
            <a:endParaRPr lang="en-US"/>
          </a:p>
        </p:txBody>
      </p:sp>
    </p:spTree>
    <p:extLst>
      <p:ext uri="{BB962C8B-B14F-4D97-AF65-F5344CB8AC3E}">
        <p14:creationId xmlns:p14="http://schemas.microsoft.com/office/powerpoint/2010/main" val="6873847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Arial" pitchFamily="34" charset="0"/>
                <a:ea typeface="+mn-ea"/>
                <a:cs typeface="+mn-cs"/>
              </a:rPr>
              <a:t>In passive</a:t>
            </a:r>
            <a:r>
              <a:rPr lang="en-US" sz="1200" b="0" i="0" u="none" strike="noStrike" kern="1200" baseline="0" dirty="0">
                <a:solidFill>
                  <a:schemeClr val="tx1"/>
                </a:solidFill>
                <a:effectLst/>
                <a:latin typeface="Arial" pitchFamily="34" charset="0"/>
                <a:ea typeface="+mn-ea"/>
                <a:cs typeface="+mn-cs"/>
              </a:rPr>
              <a:t> </a:t>
            </a:r>
            <a:r>
              <a:rPr lang="en-US" sz="1200" b="0" i="0" u="none" strike="noStrike" kern="1200" baseline="0" dirty="0" err="1">
                <a:solidFill>
                  <a:schemeClr val="tx1"/>
                </a:solidFill>
                <a:effectLst/>
                <a:latin typeface="Arial" pitchFamily="34" charset="0"/>
                <a:ea typeface="+mn-ea"/>
                <a:cs typeface="+mn-cs"/>
              </a:rPr>
              <a:t>reinfocement</a:t>
            </a:r>
            <a:r>
              <a:rPr lang="en-US" sz="1200" b="0" i="0" u="none" strike="noStrike" kern="1200" baseline="0" dirty="0">
                <a:solidFill>
                  <a:schemeClr val="tx1"/>
                </a:solidFill>
                <a:effectLst/>
                <a:latin typeface="Arial" pitchFamily="34" charset="0"/>
                <a:ea typeface="+mn-ea"/>
                <a:cs typeface="+mn-cs"/>
              </a:rPr>
              <a:t> learning, someone else chooses the policy.  And we observe what happens.</a:t>
            </a:r>
            <a:endParaRPr lang="en-US" sz="1200" b="0" i="0" u="none" strike="noStrike" kern="1200" dirty="0">
              <a:solidFill>
                <a:schemeClr val="tx1"/>
              </a:solidFill>
              <a:effectLst/>
              <a:latin typeface="Arial" pitchFamily="34" charset="0"/>
              <a:ea typeface="+mn-ea"/>
              <a:cs typeface="+mn-cs"/>
            </a:endParaRPr>
          </a:p>
          <a:p>
            <a:endParaRPr lang="en-US" sz="1200" b="0" i="0" u="none" strike="noStrike" kern="1200" dirty="0">
              <a:solidFill>
                <a:schemeClr val="tx1"/>
              </a:solidFill>
              <a:effectLst/>
              <a:latin typeface="Arial" pitchFamily="34" charset="0"/>
              <a:ea typeface="+mn-ea"/>
              <a:cs typeface="+mn-cs"/>
            </a:endParaRPr>
          </a:p>
          <a:p>
            <a:r>
              <a:rPr lang="en-US" sz="1200" b="0" i="0" u="none" strike="noStrike" kern="1200" dirty="0">
                <a:solidFill>
                  <a:schemeClr val="tx1"/>
                </a:solidFill>
                <a:effectLst/>
                <a:latin typeface="Arial" pitchFamily="34" charset="0"/>
                <a:ea typeface="+mn-ea"/>
                <a:cs typeface="+mn-cs"/>
              </a:rPr>
              <a:t>The</a:t>
            </a:r>
            <a:r>
              <a:rPr lang="en-US" sz="1200" b="0" i="0" u="none" strike="noStrike" kern="1200" baseline="0" dirty="0">
                <a:solidFill>
                  <a:schemeClr val="tx1"/>
                </a:solidFill>
                <a:effectLst/>
                <a:latin typeface="Arial" pitchFamily="34" charset="0"/>
                <a:ea typeface="+mn-ea"/>
                <a:cs typeface="+mn-cs"/>
              </a:rPr>
              <a:t> </a:t>
            </a:r>
            <a:r>
              <a:rPr lang="en-US" sz="1200" b="0" i="0" u="none" strike="noStrike" kern="1200" dirty="0">
                <a:solidFill>
                  <a:schemeClr val="tx1"/>
                </a:solidFill>
                <a:effectLst/>
                <a:latin typeface="Arial" pitchFamily="34" charset="0"/>
                <a:ea typeface="+mn-ea"/>
                <a:cs typeface="+mn-cs"/>
              </a:rPr>
              <a:t>passive case is this simplified task.</a:t>
            </a:r>
            <a:r>
              <a:rPr lang="en-US" sz="1200" b="0" i="0" u="none" strike="noStrike" kern="1200" baseline="0" dirty="0">
                <a:solidFill>
                  <a:schemeClr val="tx1"/>
                </a:solidFill>
                <a:effectLst/>
                <a:latin typeface="Arial" pitchFamily="34" charset="0"/>
                <a:ea typeface="+mn-ea"/>
                <a:cs typeface="+mn-cs"/>
              </a:rPr>
              <a:t> W</a:t>
            </a:r>
            <a:r>
              <a:rPr lang="en-US" sz="1200" b="0" i="0" u="none" strike="noStrike" kern="1200" dirty="0">
                <a:solidFill>
                  <a:schemeClr val="tx1"/>
                </a:solidFill>
                <a:effectLst/>
                <a:latin typeface="Arial" pitchFamily="34" charset="0"/>
                <a:ea typeface="+mn-ea"/>
                <a:cs typeface="+mn-cs"/>
              </a:rPr>
              <a:t>e're not going to try to figure out how</a:t>
            </a:r>
            <a:r>
              <a:rPr lang="en-US" sz="1200" b="0" i="0" u="none" strike="noStrike" kern="1200" baseline="0" dirty="0">
                <a:solidFill>
                  <a:schemeClr val="tx1"/>
                </a:solidFill>
                <a:effectLst/>
                <a:latin typeface="Arial" pitchFamily="34" charset="0"/>
                <a:ea typeface="+mn-ea"/>
                <a:cs typeface="+mn-cs"/>
              </a:rPr>
              <a:t> </a:t>
            </a:r>
            <a:r>
              <a:rPr lang="en-US" sz="1200" b="0" i="0" u="none" strike="noStrike" kern="1200" dirty="0">
                <a:solidFill>
                  <a:schemeClr val="tx1"/>
                </a:solidFill>
                <a:effectLst/>
                <a:latin typeface="Arial" pitchFamily="34" charset="0"/>
                <a:ea typeface="+mn-ea"/>
                <a:cs typeface="+mn-cs"/>
              </a:rPr>
              <a:t>to act optimally.</a:t>
            </a:r>
          </a:p>
          <a:p>
            <a:r>
              <a:rPr lang="en-US" sz="1200" b="0" i="0" u="none" strike="noStrike" kern="1200" dirty="0">
                <a:solidFill>
                  <a:schemeClr val="tx1"/>
                </a:solidFill>
                <a:effectLst/>
                <a:latin typeface="Arial" pitchFamily="34" charset="0"/>
                <a:ea typeface="+mn-ea"/>
                <a:cs typeface="+mn-cs"/>
              </a:rPr>
              <a:t>We're going</a:t>
            </a:r>
            <a:r>
              <a:rPr lang="en-US" sz="1200" b="0" i="0" u="none" strike="noStrike" kern="1200" baseline="0" dirty="0">
                <a:solidFill>
                  <a:schemeClr val="tx1"/>
                </a:solidFill>
                <a:effectLst/>
                <a:latin typeface="Arial" pitchFamily="34" charset="0"/>
                <a:ea typeface="+mn-ea"/>
                <a:cs typeface="+mn-cs"/>
              </a:rPr>
              <a:t> </a:t>
            </a:r>
            <a:r>
              <a:rPr lang="en-US" sz="1200" b="0" i="0" u="none" strike="noStrike" kern="1200" dirty="0">
                <a:solidFill>
                  <a:schemeClr val="tx1"/>
                </a:solidFill>
                <a:effectLst/>
                <a:latin typeface="Arial" pitchFamily="34" charset="0"/>
                <a:ea typeface="+mn-ea"/>
                <a:cs typeface="+mn-cs"/>
              </a:rPr>
              <a:t>try to</a:t>
            </a:r>
            <a:r>
              <a:rPr lang="en-US" sz="1200" b="0" i="0" u="none" strike="noStrike" kern="1200" baseline="0" dirty="0">
                <a:solidFill>
                  <a:schemeClr val="tx1"/>
                </a:solidFill>
                <a:effectLst/>
                <a:latin typeface="Arial" pitchFamily="34" charset="0"/>
                <a:ea typeface="+mn-ea"/>
                <a:cs typeface="+mn-cs"/>
              </a:rPr>
              <a:t> </a:t>
            </a:r>
            <a:r>
              <a:rPr lang="en-US" sz="1200" b="0" i="0" u="none" strike="noStrike" kern="1200" dirty="0">
                <a:solidFill>
                  <a:schemeClr val="tx1"/>
                </a:solidFill>
                <a:effectLst/>
                <a:latin typeface="Arial" pitchFamily="34" charset="0"/>
                <a:ea typeface="+mn-ea"/>
                <a:cs typeface="+mn-cs"/>
              </a:rPr>
              <a:t>figure out essentially what</a:t>
            </a:r>
            <a:r>
              <a:rPr lang="en-US" sz="1200" b="0" i="0" u="none" strike="noStrike" kern="1200" baseline="0" dirty="0">
                <a:solidFill>
                  <a:schemeClr val="tx1"/>
                </a:solidFill>
                <a:effectLst/>
                <a:latin typeface="Arial" pitchFamily="34" charset="0"/>
                <a:ea typeface="+mn-ea"/>
                <a:cs typeface="+mn-cs"/>
              </a:rPr>
              <a:t> </a:t>
            </a:r>
            <a:r>
              <a:rPr lang="en-US" sz="1200" b="0" i="0" u="none" strike="noStrike" kern="1200" dirty="0">
                <a:solidFill>
                  <a:schemeClr val="tx1"/>
                </a:solidFill>
                <a:effectLst/>
                <a:latin typeface="Arial" pitchFamily="34" charset="0"/>
                <a:ea typeface="+mn-ea"/>
                <a:cs typeface="+mn-cs"/>
              </a:rPr>
              <a:t>policy evaluation did.</a:t>
            </a:r>
          </a:p>
          <a:p>
            <a:r>
              <a:rPr lang="en-US" sz="1200" b="0" i="0" u="none" strike="noStrike" kern="1200" dirty="0">
                <a:solidFill>
                  <a:schemeClr val="tx1"/>
                </a:solidFill>
                <a:effectLst/>
                <a:latin typeface="Arial" pitchFamily="34" charset="0"/>
                <a:ea typeface="+mn-ea"/>
                <a:cs typeface="+mn-cs"/>
              </a:rPr>
              <a:t>The input is a</a:t>
            </a:r>
            <a:r>
              <a:rPr lang="en-US" sz="1200" b="0" i="0" u="none" strike="noStrike" kern="1200" baseline="0" dirty="0">
                <a:solidFill>
                  <a:schemeClr val="tx1"/>
                </a:solidFill>
                <a:effectLst/>
                <a:latin typeface="Arial" pitchFamily="34" charset="0"/>
                <a:ea typeface="+mn-ea"/>
                <a:cs typeface="+mn-cs"/>
              </a:rPr>
              <a:t> </a:t>
            </a:r>
            <a:r>
              <a:rPr lang="en-US" sz="1200" b="0" i="0" u="none" strike="noStrike" kern="1200" dirty="0">
                <a:solidFill>
                  <a:schemeClr val="tx1"/>
                </a:solidFill>
                <a:effectLst/>
                <a:latin typeface="Arial" pitchFamily="34" charset="0"/>
                <a:ea typeface="+mn-ea"/>
                <a:cs typeface="+mn-cs"/>
              </a:rPr>
              <a:t>fixed policy.</a:t>
            </a:r>
            <a:r>
              <a:rPr lang="en-US" sz="1200" b="0" i="0" u="none" strike="noStrike" kern="1200" baseline="0" dirty="0">
                <a:solidFill>
                  <a:schemeClr val="tx1"/>
                </a:solidFill>
                <a:effectLst/>
                <a:latin typeface="Arial" pitchFamily="34" charset="0"/>
                <a:ea typeface="+mn-ea"/>
                <a:cs typeface="+mn-cs"/>
              </a:rPr>
              <a:t> We want to </a:t>
            </a:r>
            <a:r>
              <a:rPr lang="en-US" sz="1200" b="0" i="0" u="none" strike="noStrike" kern="1200" dirty="0">
                <a:solidFill>
                  <a:schemeClr val="tx1"/>
                </a:solidFill>
                <a:effectLst/>
                <a:latin typeface="Arial" pitchFamily="34" charset="0"/>
                <a:ea typeface="+mn-ea"/>
                <a:cs typeface="+mn-cs"/>
              </a:rPr>
              <a:t>evaluate it.</a:t>
            </a:r>
          </a:p>
          <a:p>
            <a:endParaRPr lang="en-US" dirty="0"/>
          </a:p>
        </p:txBody>
      </p:sp>
      <p:sp>
        <p:nvSpPr>
          <p:cNvPr id="4" name="Slide Number Placeholder 3"/>
          <p:cNvSpPr>
            <a:spLocks noGrp="1"/>
          </p:cNvSpPr>
          <p:nvPr>
            <p:ph type="sldNum" sz="quarter" idx="10"/>
          </p:nvPr>
        </p:nvSpPr>
        <p:spPr/>
        <p:txBody>
          <a:bodyPr/>
          <a:lstStyle/>
          <a:p>
            <a:pPr>
              <a:defRPr/>
            </a:pPr>
            <a:fld id="{E134953A-E847-4B81-A1EE-12E7BBF0FEFD}" type="slidenum">
              <a:rPr lang="en-US" smtClean="0"/>
              <a:pPr>
                <a:defRPr/>
              </a:pPr>
              <a:t>18</a:t>
            </a:fld>
            <a:endParaRPr lang="en-US"/>
          </a:p>
        </p:txBody>
      </p:sp>
    </p:spTree>
    <p:extLst>
      <p:ext uri="{BB962C8B-B14F-4D97-AF65-F5344CB8AC3E}">
        <p14:creationId xmlns:p14="http://schemas.microsoft.com/office/powerpoint/2010/main" val="9682140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a:t>We’re given</a:t>
            </a:r>
            <a:r>
              <a:rPr lang="en-US" baseline="0" dirty="0"/>
              <a:t> an input policy</a:t>
            </a:r>
          </a:p>
          <a:p>
            <a:r>
              <a:rPr lang="en-US" baseline="0" dirty="0"/>
              <a:t>We just want to evaluate it.</a:t>
            </a:r>
          </a:p>
          <a:p>
            <a:endParaRPr lang="en-US" baseline="0" dirty="0"/>
          </a:p>
          <a:p>
            <a:r>
              <a:rPr lang="en-US" dirty="0"/>
              <a:t>What </a:t>
            </a:r>
            <a:r>
              <a:rPr lang="en-US" b="1" dirty="0"/>
              <a:t>utility</a:t>
            </a:r>
            <a:r>
              <a:rPr lang="en-US" dirty="0"/>
              <a:t> did I receive from B?   Not</a:t>
            </a:r>
            <a:r>
              <a:rPr lang="en-US" baseline="0" dirty="0"/>
              <a:t> -1.  That was the intentions reward.  I want to compute the utility, which is from B until the end.  So +8.</a:t>
            </a:r>
          </a:p>
          <a:p>
            <a:endParaRPr lang="en-US" baseline="0" dirty="0"/>
          </a:p>
          <a:p>
            <a:r>
              <a:rPr lang="en-US" baseline="0" dirty="0"/>
              <a:t>Write down what happened.</a:t>
            </a:r>
          </a:p>
          <a:p>
            <a:endParaRPr lang="en-US" baseline="0" dirty="0"/>
          </a:p>
          <a:p>
            <a:r>
              <a:rPr lang="en-US" baseline="0" dirty="0"/>
              <a:t>Why 4 for C?  9 + 9 + 9 - 11 = 16/4 = 4</a:t>
            </a:r>
            <a:endParaRPr lang="en-US" dirty="0"/>
          </a:p>
        </p:txBody>
      </p:sp>
      <p:sp>
        <p:nvSpPr>
          <p:cNvPr id="4" name="Slide Number Placeholder 3"/>
          <p:cNvSpPr>
            <a:spLocks noGrp="1"/>
          </p:cNvSpPr>
          <p:nvPr>
            <p:ph type="sldNum" sz="quarter" idx="10"/>
          </p:nvPr>
        </p:nvSpPr>
        <p:spPr/>
        <p:txBody>
          <a:bodyPr/>
          <a:lstStyle/>
          <a:p>
            <a:pPr>
              <a:defRPr/>
            </a:pPr>
            <a:fld id="{E134953A-E847-4B81-A1EE-12E7BBF0FEFD}" type="slidenum">
              <a:rPr lang="en-US" smtClean="0"/>
              <a:pPr>
                <a:defRPr/>
              </a:pPr>
              <a:t>21</a:t>
            </a:fld>
            <a:endParaRPr lang="en-US"/>
          </a:p>
        </p:txBody>
      </p:sp>
    </p:spTree>
    <p:extLst>
      <p:ext uri="{BB962C8B-B14F-4D97-AF65-F5344CB8AC3E}">
        <p14:creationId xmlns:p14="http://schemas.microsoft.com/office/powerpoint/2010/main" val="12709475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E134953A-E847-4B81-A1EE-12E7BBF0FEFD}" type="slidenum">
              <a:rPr lang="en-US" smtClean="0"/>
              <a:pPr>
                <a:defRPr/>
              </a:pPr>
              <a:t>23</a:t>
            </a:fld>
            <a:endParaRPr lang="en-US"/>
          </a:p>
        </p:txBody>
      </p:sp>
    </p:spTree>
    <p:extLst>
      <p:ext uri="{BB962C8B-B14F-4D97-AF65-F5344CB8AC3E}">
        <p14:creationId xmlns:p14="http://schemas.microsoft.com/office/powerpoint/2010/main" val="4552216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a:t>Can we do sample based policy evaluation?</a:t>
            </a:r>
          </a:p>
          <a:p>
            <a:endParaRPr lang="en-US" dirty="0"/>
          </a:p>
          <a:p>
            <a:r>
              <a:rPr lang="en-US" dirty="0"/>
              <a:t>What’s wrong with this?  We</a:t>
            </a:r>
            <a:r>
              <a:rPr lang="en-US" baseline="0" dirty="0"/>
              <a:t> don’t get to do lots of actions from state s.  We don’t get to rewind and re-do it to get multiple observations. </a:t>
            </a:r>
            <a:endParaRPr lang="en-US" dirty="0"/>
          </a:p>
        </p:txBody>
      </p:sp>
      <p:sp>
        <p:nvSpPr>
          <p:cNvPr id="4" name="Slide Number Placeholder 3"/>
          <p:cNvSpPr>
            <a:spLocks noGrp="1"/>
          </p:cNvSpPr>
          <p:nvPr>
            <p:ph type="sldNum" sz="quarter" idx="10"/>
          </p:nvPr>
        </p:nvSpPr>
        <p:spPr/>
        <p:txBody>
          <a:bodyPr/>
          <a:lstStyle/>
          <a:p>
            <a:pPr>
              <a:defRPr/>
            </a:pPr>
            <a:fld id="{E134953A-E847-4B81-A1EE-12E7BBF0FEFD}" type="slidenum">
              <a:rPr lang="en-US" smtClean="0"/>
              <a:pPr>
                <a:defRPr/>
              </a:pPr>
              <a:t>24</a:t>
            </a:fld>
            <a:endParaRPr lang="en-US"/>
          </a:p>
        </p:txBody>
      </p:sp>
    </p:spTree>
    <p:extLst>
      <p:ext uri="{BB962C8B-B14F-4D97-AF65-F5344CB8AC3E}">
        <p14:creationId xmlns:p14="http://schemas.microsoft.com/office/powerpoint/2010/main" val="15947590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a:t>Figure out for a policy, what the values are.</a:t>
            </a:r>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2</a:t>
            </a:fld>
            <a:endParaRPr lang="en-US"/>
          </a:p>
        </p:txBody>
      </p:sp>
    </p:spTree>
    <p:extLst>
      <p:ext uri="{BB962C8B-B14F-4D97-AF65-F5344CB8AC3E}">
        <p14:creationId xmlns:p14="http://schemas.microsoft.com/office/powerpoint/2010/main" val="5634437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Arial" pitchFamily="34" charset="0"/>
                <a:ea typeface="+mn-ea"/>
                <a:cs typeface="+mn-cs"/>
              </a:rPr>
              <a:t>The reason</a:t>
            </a:r>
            <a:r>
              <a:rPr lang="en-US" sz="1200" b="0" i="0" u="none" strike="noStrike" kern="1200" baseline="0" dirty="0">
                <a:solidFill>
                  <a:schemeClr val="tx1"/>
                </a:solidFill>
                <a:effectLst/>
                <a:latin typeface="Arial" pitchFamily="34" charset="0"/>
                <a:ea typeface="+mn-ea"/>
                <a:cs typeface="+mn-cs"/>
              </a:rPr>
              <a:t> </a:t>
            </a:r>
            <a:r>
              <a:rPr lang="en-US" sz="1200" b="0" i="0" u="none" strike="noStrike" kern="1200" dirty="0">
                <a:solidFill>
                  <a:schemeClr val="tx1"/>
                </a:solidFill>
                <a:effectLst/>
                <a:latin typeface="Arial" pitchFamily="34" charset="0"/>
                <a:ea typeface="+mn-ea"/>
                <a:cs typeface="+mn-cs"/>
              </a:rPr>
              <a:t>this is called temporal difference</a:t>
            </a:r>
            <a:r>
              <a:rPr lang="en-US" sz="1200" b="0" i="0" u="none" strike="noStrike" kern="1200" baseline="0" dirty="0">
                <a:solidFill>
                  <a:schemeClr val="tx1"/>
                </a:solidFill>
                <a:effectLst/>
                <a:latin typeface="Arial" pitchFamily="34" charset="0"/>
                <a:ea typeface="+mn-ea"/>
                <a:cs typeface="+mn-cs"/>
              </a:rPr>
              <a:t> </a:t>
            </a:r>
            <a:r>
              <a:rPr lang="en-US" sz="1200" b="0" i="0" u="none" strike="noStrike" kern="1200" dirty="0">
                <a:solidFill>
                  <a:schemeClr val="tx1"/>
                </a:solidFill>
                <a:effectLst/>
                <a:latin typeface="Arial" pitchFamily="34" charset="0"/>
                <a:ea typeface="+mn-ea"/>
                <a:cs typeface="+mn-cs"/>
              </a:rPr>
              <a:t>learning is because we compare our</a:t>
            </a:r>
            <a:r>
              <a:rPr lang="en-US" sz="1200" b="0" i="0" u="none" strike="noStrike" kern="1200" baseline="0" dirty="0">
                <a:solidFill>
                  <a:schemeClr val="tx1"/>
                </a:solidFill>
                <a:effectLst/>
                <a:latin typeface="Arial" pitchFamily="34" charset="0"/>
                <a:ea typeface="+mn-ea"/>
                <a:cs typeface="+mn-cs"/>
              </a:rPr>
              <a:t> </a:t>
            </a:r>
            <a:r>
              <a:rPr lang="en-US" sz="1200" b="0" i="0" u="none" strike="noStrike" kern="1200" dirty="0">
                <a:solidFill>
                  <a:schemeClr val="tx1"/>
                </a:solidFill>
                <a:effectLst/>
                <a:latin typeface="Arial" pitchFamily="34" charset="0"/>
                <a:ea typeface="+mn-ea"/>
                <a:cs typeface="+mn-cs"/>
              </a:rPr>
              <a:t>current estimate of a value with what we</a:t>
            </a:r>
            <a:r>
              <a:rPr lang="en-US" sz="1200" b="0" i="0" u="none" strike="noStrike" kern="1200" baseline="0" dirty="0">
                <a:solidFill>
                  <a:schemeClr val="tx1"/>
                </a:solidFill>
                <a:effectLst/>
                <a:latin typeface="Arial" pitchFamily="34" charset="0"/>
                <a:ea typeface="+mn-ea"/>
                <a:cs typeface="+mn-cs"/>
              </a:rPr>
              <a:t> </a:t>
            </a:r>
            <a:r>
              <a:rPr lang="en-US" sz="1200" b="0" i="0" u="none" strike="noStrike" kern="1200" dirty="0">
                <a:solidFill>
                  <a:schemeClr val="tx1"/>
                </a:solidFill>
                <a:effectLst/>
                <a:latin typeface="Arial" pitchFamily="34" charset="0"/>
                <a:ea typeface="+mn-ea"/>
                <a:cs typeface="+mn-cs"/>
              </a:rPr>
              <a:t>actually see</a:t>
            </a:r>
          </a:p>
          <a:p>
            <a:endParaRPr lang="en-US" dirty="0"/>
          </a:p>
          <a:p>
            <a:endParaRPr lang="en-US" dirty="0"/>
          </a:p>
          <a:p>
            <a:r>
              <a:rPr lang="en-US" dirty="0" err="1"/>
              <a:t>Interprolation</a:t>
            </a:r>
            <a:r>
              <a:rPr lang="en-US" dirty="0"/>
              <a:t> </a:t>
            </a:r>
          </a:p>
        </p:txBody>
      </p:sp>
      <p:sp>
        <p:nvSpPr>
          <p:cNvPr id="4" name="Slide Number Placeholder 3"/>
          <p:cNvSpPr>
            <a:spLocks noGrp="1"/>
          </p:cNvSpPr>
          <p:nvPr>
            <p:ph type="sldNum" sz="quarter" idx="10"/>
          </p:nvPr>
        </p:nvSpPr>
        <p:spPr/>
        <p:txBody>
          <a:bodyPr/>
          <a:lstStyle/>
          <a:p>
            <a:pPr>
              <a:defRPr/>
            </a:pPr>
            <a:fld id="{E134953A-E847-4B81-A1EE-12E7BBF0FEFD}" type="slidenum">
              <a:rPr lang="en-US" smtClean="0"/>
              <a:pPr>
                <a:defRPr/>
              </a:pPr>
              <a:t>26</a:t>
            </a:fld>
            <a:endParaRPr lang="en-US"/>
          </a:p>
        </p:txBody>
      </p:sp>
    </p:spTree>
    <p:extLst>
      <p:ext uri="{BB962C8B-B14F-4D97-AF65-F5344CB8AC3E}">
        <p14:creationId xmlns:p14="http://schemas.microsoft.com/office/powerpoint/2010/main" val="4052429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a:t>So what does q-learning require in order for us to learn an optimal policy.</a:t>
            </a:r>
          </a:p>
          <a:p>
            <a:r>
              <a:rPr lang="en-US" dirty="0"/>
              <a:t>It requires that you explore enough,. </a:t>
            </a:r>
          </a:p>
          <a:p>
            <a:r>
              <a:rPr lang="en-US" dirty="0"/>
              <a:t>One</a:t>
            </a:r>
            <a:r>
              <a:rPr lang="en-US" baseline="0" dirty="0"/>
              <a:t> of the most important things in reinforcement learning is an inevitable trade off between exploration and exploitation.</a:t>
            </a:r>
          </a:p>
          <a:p>
            <a:r>
              <a:rPr lang="en-US" baseline="0" dirty="0"/>
              <a:t>You have to try some stuff.  You have to make some mistakes.  </a:t>
            </a:r>
          </a:p>
          <a:p>
            <a:r>
              <a:rPr lang="en-US" baseline="0" dirty="0"/>
              <a:t>Exploration may be disastrous.  The food might be terrible. You may get food poisoning.  But it may be your new favorite restaurant.  If you don’t explore it, then you might miss out on your favorite restaurant until the end of time.</a:t>
            </a:r>
            <a:endParaRPr lang="en-US" dirty="0"/>
          </a:p>
        </p:txBody>
      </p:sp>
      <p:sp>
        <p:nvSpPr>
          <p:cNvPr id="4" name="Slide Number Placeholder 3"/>
          <p:cNvSpPr>
            <a:spLocks noGrp="1"/>
          </p:cNvSpPr>
          <p:nvPr>
            <p:ph type="sldNum" sz="quarter" idx="10"/>
          </p:nvPr>
        </p:nvSpPr>
        <p:spPr/>
        <p:txBody>
          <a:bodyPr/>
          <a:lstStyle/>
          <a:p>
            <a:pPr>
              <a:defRPr/>
            </a:pPr>
            <a:fld id="{07A86CA3-876B-4777-9BC7-218EB9075704}" type="slidenum">
              <a:rPr lang="en-US" smtClean="0"/>
              <a:pPr>
                <a:defRPr/>
              </a:pPr>
              <a:t>36</a:t>
            </a:fld>
            <a:endParaRPr lang="en-US"/>
          </a:p>
        </p:txBody>
      </p:sp>
    </p:spTree>
    <p:extLst>
      <p:ext uri="{BB962C8B-B14F-4D97-AF65-F5344CB8AC3E}">
        <p14:creationId xmlns:p14="http://schemas.microsoft.com/office/powerpoint/2010/main" val="9181143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a:t>Q-learning didn’t specify</a:t>
            </a:r>
            <a:r>
              <a:rPr lang="en-US" baseline="0" dirty="0"/>
              <a:t> how to select actions. </a:t>
            </a:r>
          </a:p>
          <a:p>
            <a:r>
              <a:rPr lang="en-US" baseline="0" dirty="0"/>
              <a:t>This tells us how to selection actions to allow q-learning to do it’s magic.</a:t>
            </a:r>
          </a:p>
          <a:p>
            <a:endParaRPr lang="en-US" baseline="0" dirty="0"/>
          </a:p>
          <a:p>
            <a:r>
              <a:rPr lang="en-US" baseline="0" dirty="0"/>
              <a:t>The simplest way to act is called an Epsilon greedy policy.  At every time step, with some (presumably small) probability, we choose something randomly.</a:t>
            </a:r>
          </a:p>
          <a:p>
            <a:r>
              <a:rPr lang="en-US" baseline="0" dirty="0"/>
              <a:t>With a presumably large probability, we act on our current policy.</a:t>
            </a:r>
          </a:p>
          <a:p>
            <a:endParaRPr lang="en-US" baseline="0" dirty="0"/>
          </a:p>
          <a:p>
            <a:r>
              <a:rPr lang="en-US" baseline="0" dirty="0"/>
              <a:t>A lot of random actions without not much progress.  </a:t>
            </a:r>
            <a:endParaRPr lang="en-US" dirty="0"/>
          </a:p>
        </p:txBody>
      </p:sp>
      <p:sp>
        <p:nvSpPr>
          <p:cNvPr id="4" name="Slide Number Placeholder 3"/>
          <p:cNvSpPr>
            <a:spLocks noGrp="1"/>
          </p:cNvSpPr>
          <p:nvPr>
            <p:ph type="sldNum" sz="quarter" idx="10"/>
          </p:nvPr>
        </p:nvSpPr>
        <p:spPr/>
        <p:txBody>
          <a:bodyPr/>
          <a:lstStyle/>
          <a:p>
            <a:pPr>
              <a:defRPr/>
            </a:pPr>
            <a:fld id="{07A86CA3-876B-4777-9BC7-218EB9075704}" type="slidenum">
              <a:rPr lang="en-US" smtClean="0"/>
              <a:pPr>
                <a:defRPr/>
              </a:pPr>
              <a:t>37</a:t>
            </a:fld>
            <a:endParaRPr lang="en-US"/>
          </a:p>
        </p:txBody>
      </p:sp>
    </p:spTree>
    <p:extLst>
      <p:ext uri="{BB962C8B-B14F-4D97-AF65-F5344CB8AC3E}">
        <p14:creationId xmlns:p14="http://schemas.microsoft.com/office/powerpoint/2010/main" val="374265397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a:t>Q-learning didn’t specify</a:t>
            </a:r>
            <a:r>
              <a:rPr lang="en-US" baseline="0" dirty="0"/>
              <a:t> how to select actions. </a:t>
            </a:r>
          </a:p>
          <a:p>
            <a:r>
              <a:rPr lang="en-US" baseline="0" dirty="0"/>
              <a:t>This tells us how to selection actions to allow q-learning to do it’s magic.</a:t>
            </a:r>
          </a:p>
          <a:p>
            <a:endParaRPr lang="en-US" baseline="0" dirty="0"/>
          </a:p>
          <a:p>
            <a:r>
              <a:rPr lang="en-US" baseline="0" dirty="0"/>
              <a:t>The simplest way to act is called an Epsilon greedy policy.  At every time step, with some (presumably small) probability, we choose something randomly.</a:t>
            </a:r>
          </a:p>
          <a:p>
            <a:r>
              <a:rPr lang="en-US" baseline="0" dirty="0"/>
              <a:t>With a presumably large probability, we act on our current policy.</a:t>
            </a:r>
          </a:p>
          <a:p>
            <a:endParaRPr lang="en-US" baseline="0" dirty="0"/>
          </a:p>
          <a:p>
            <a:r>
              <a:rPr lang="en-US" baseline="0" dirty="0"/>
              <a:t>A lot of random actions without not much progress.  </a:t>
            </a:r>
            <a:endParaRPr lang="en-US" dirty="0"/>
          </a:p>
        </p:txBody>
      </p:sp>
      <p:sp>
        <p:nvSpPr>
          <p:cNvPr id="4" name="Slide Number Placeholder 3"/>
          <p:cNvSpPr>
            <a:spLocks noGrp="1"/>
          </p:cNvSpPr>
          <p:nvPr>
            <p:ph type="sldNum" sz="quarter" idx="10"/>
          </p:nvPr>
        </p:nvSpPr>
        <p:spPr/>
        <p:txBody>
          <a:bodyPr/>
          <a:lstStyle/>
          <a:p>
            <a:pPr>
              <a:defRPr/>
            </a:pPr>
            <a:fld id="{07A86CA3-876B-4777-9BC7-218EB9075704}" type="slidenum">
              <a:rPr lang="en-US" smtClean="0"/>
              <a:pPr>
                <a:defRPr/>
              </a:pPr>
              <a:t>38</a:t>
            </a:fld>
            <a:endParaRPr lang="en-US"/>
          </a:p>
        </p:txBody>
      </p:sp>
    </p:spTree>
    <p:extLst>
      <p:ext uri="{BB962C8B-B14F-4D97-AF65-F5344CB8AC3E}">
        <p14:creationId xmlns:p14="http://schemas.microsoft.com/office/powerpoint/2010/main" val="38465211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a:t>When should you explore?  We’ll</a:t>
            </a:r>
            <a:r>
              <a:rPr lang="en-US" baseline="0" dirty="0"/>
              <a:t> we could try a fixed amount of randomness, or we could explore areas where the badness has not yet been established.</a:t>
            </a:r>
            <a:endParaRPr lang="en-US" dirty="0"/>
          </a:p>
          <a:p>
            <a:r>
              <a:rPr lang="en-US" dirty="0"/>
              <a:t>You should have optimism in the face of uncertainty! </a:t>
            </a:r>
            <a:r>
              <a:rPr lang="en-US" baseline="0" dirty="0"/>
              <a:t>  Go boldly into that dark cave.</a:t>
            </a:r>
            <a:endParaRPr lang="en-US" dirty="0"/>
          </a:p>
          <a:p>
            <a:endParaRPr lang="en-US" dirty="0"/>
          </a:p>
          <a:p>
            <a:r>
              <a:rPr lang="en-US" dirty="0"/>
              <a:t>We can quantify this by defining an exploration function F.  It takes in a value estimate of the utility U</a:t>
            </a:r>
            <a:r>
              <a:rPr lang="en-US" baseline="0" dirty="0"/>
              <a:t> and a count of how often we’ve visited N.  For Q states N is the number of times we’ve tried that option out. </a:t>
            </a:r>
          </a:p>
          <a:p>
            <a:r>
              <a:rPr lang="en-US" baseline="0" dirty="0"/>
              <a:t>We take the utility, and we add a bonus </a:t>
            </a:r>
            <a:r>
              <a:rPr lang="en-US" dirty="0"/>
              <a:t>k/n that decreases over time as we increase the number of</a:t>
            </a:r>
            <a:r>
              <a:rPr lang="en-US" baseline="0" dirty="0"/>
              <a:t> samples.  K lets us determine how much exploration to do.</a:t>
            </a:r>
          </a:p>
          <a:p>
            <a:endParaRPr lang="en-US" baseline="0" dirty="0"/>
          </a:p>
          <a:p>
            <a:endParaRPr lang="en-US" baseline="0" dirty="0"/>
          </a:p>
          <a:p>
            <a:r>
              <a:rPr lang="en-US" baseline="0" dirty="0"/>
              <a:t>Here’s our regular Q update.  </a:t>
            </a:r>
            <a:r>
              <a:rPr lang="mr-IN" baseline="0" dirty="0"/>
              <a:t>…</a:t>
            </a:r>
            <a:endParaRPr lang="en-US" baseline="0" dirty="0"/>
          </a:p>
          <a:p>
            <a:r>
              <a:rPr lang="en-US" baseline="0" dirty="0"/>
              <a:t>We can  modify it by this term that boosts it with this function that gives us a reason to explore unknown states. </a:t>
            </a:r>
          </a:p>
          <a:p>
            <a:endParaRPr lang="en-US" dirty="0"/>
          </a:p>
        </p:txBody>
      </p:sp>
      <p:sp>
        <p:nvSpPr>
          <p:cNvPr id="4" name="Slide Number Placeholder 3"/>
          <p:cNvSpPr>
            <a:spLocks noGrp="1"/>
          </p:cNvSpPr>
          <p:nvPr>
            <p:ph type="sldNum" sz="quarter" idx="10"/>
          </p:nvPr>
        </p:nvSpPr>
        <p:spPr/>
        <p:txBody>
          <a:bodyPr/>
          <a:lstStyle/>
          <a:p>
            <a:pPr>
              <a:defRPr/>
            </a:pPr>
            <a:fld id="{07A86CA3-876B-4777-9BC7-218EB9075704}" type="slidenum">
              <a:rPr lang="en-US" smtClean="0"/>
              <a:pPr>
                <a:defRPr/>
              </a:pPr>
              <a:t>39</a:t>
            </a:fld>
            <a:endParaRPr lang="en-US"/>
          </a:p>
        </p:txBody>
      </p:sp>
    </p:spTree>
    <p:extLst>
      <p:ext uri="{BB962C8B-B14F-4D97-AF65-F5344CB8AC3E}">
        <p14:creationId xmlns:p14="http://schemas.microsoft.com/office/powerpoint/2010/main" val="146476083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a:t>This brings us to the idea of regret.  It’s one of those terms that has an everyday meaning, but it has a very specific</a:t>
            </a:r>
            <a:r>
              <a:rPr lang="en-US" baseline="0" dirty="0"/>
              <a:t> meaning in this course.</a:t>
            </a:r>
          </a:p>
          <a:p>
            <a:r>
              <a:rPr lang="en-US" baseline="0" dirty="0"/>
              <a:t>You don’t get to be the wise optimal robot without making some mistakes in your youth.  Here’s the wise old robot remembering when it was young and jumping into fire pits.  You don’t learn an optimal policy without doing so.</a:t>
            </a:r>
          </a:p>
          <a:p>
            <a:endParaRPr lang="en-US" baseline="0" dirty="0"/>
          </a:p>
          <a:p>
            <a:r>
              <a:rPr lang="en-US" baseline="0" dirty="0"/>
              <a:t>Read 2</a:t>
            </a:r>
            <a:r>
              <a:rPr lang="en-US" baseline="30000" dirty="0"/>
              <a:t>nd</a:t>
            </a:r>
            <a:r>
              <a:rPr lang="en-US" baseline="0" dirty="0"/>
              <a:t> bullet. Why expected?  Because there’s some randomness to the world, which any optimal policy must account for.</a:t>
            </a:r>
          </a:p>
          <a:p>
            <a:endParaRPr lang="en-US" baseline="0" dirty="0"/>
          </a:p>
          <a:p>
            <a:r>
              <a:rPr lang="en-US" baseline="0" dirty="0"/>
              <a:t>Minimizing regret is like optimally learning to be optimal. </a:t>
            </a:r>
            <a:endParaRPr lang="en-US" dirty="0"/>
          </a:p>
        </p:txBody>
      </p:sp>
      <p:sp>
        <p:nvSpPr>
          <p:cNvPr id="4" name="Slide Number Placeholder 3"/>
          <p:cNvSpPr>
            <a:spLocks noGrp="1"/>
          </p:cNvSpPr>
          <p:nvPr>
            <p:ph type="sldNum" sz="quarter" idx="10"/>
          </p:nvPr>
        </p:nvSpPr>
        <p:spPr/>
        <p:txBody>
          <a:bodyPr/>
          <a:lstStyle/>
          <a:p>
            <a:pPr>
              <a:defRPr/>
            </a:pPr>
            <a:fld id="{07A86CA3-876B-4777-9BC7-218EB9075704}" type="slidenum">
              <a:rPr lang="en-US" smtClean="0"/>
              <a:pPr>
                <a:defRPr/>
              </a:pPr>
              <a:t>40</a:t>
            </a:fld>
            <a:endParaRPr lang="en-US"/>
          </a:p>
        </p:txBody>
      </p:sp>
    </p:spTree>
    <p:extLst>
      <p:ext uri="{BB962C8B-B14F-4D97-AF65-F5344CB8AC3E}">
        <p14:creationId xmlns:p14="http://schemas.microsoft.com/office/powerpoint/2010/main" val="236639816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a:t>What do you do in</a:t>
            </a:r>
            <a:r>
              <a:rPr lang="en-US" baseline="0" dirty="0"/>
              <a:t> a game like </a:t>
            </a:r>
            <a:r>
              <a:rPr lang="en-US" baseline="0" dirty="0" err="1"/>
              <a:t>PacMan</a:t>
            </a:r>
            <a:r>
              <a:rPr lang="en-US" baseline="0" dirty="0"/>
              <a:t> when there are so many states, that you can’t possibly learn about every one.</a:t>
            </a:r>
          </a:p>
          <a:p>
            <a:endParaRPr lang="en-US" baseline="0" dirty="0"/>
          </a:p>
          <a:p>
            <a:r>
              <a:rPr lang="en-US" baseline="0" dirty="0"/>
              <a:t>The basic idea is called approximate Q-Learning.  When you learn that a ghost is bad, you should transfer that to other states that have ghosts. </a:t>
            </a:r>
            <a:endParaRPr lang="en-US" dirty="0"/>
          </a:p>
        </p:txBody>
      </p:sp>
      <p:sp>
        <p:nvSpPr>
          <p:cNvPr id="4" name="Slide Number Placeholder 3"/>
          <p:cNvSpPr>
            <a:spLocks noGrp="1"/>
          </p:cNvSpPr>
          <p:nvPr>
            <p:ph type="sldNum" sz="quarter" idx="10"/>
          </p:nvPr>
        </p:nvSpPr>
        <p:spPr/>
        <p:txBody>
          <a:bodyPr/>
          <a:lstStyle/>
          <a:p>
            <a:pPr>
              <a:defRPr/>
            </a:pPr>
            <a:fld id="{07A86CA3-876B-4777-9BC7-218EB9075704}" type="slidenum">
              <a:rPr lang="en-US" smtClean="0"/>
              <a:pPr>
                <a:defRPr/>
              </a:pPr>
              <a:t>41</a:t>
            </a:fld>
            <a:endParaRPr lang="en-US"/>
          </a:p>
        </p:txBody>
      </p:sp>
    </p:spTree>
    <p:extLst>
      <p:ext uri="{BB962C8B-B14F-4D97-AF65-F5344CB8AC3E}">
        <p14:creationId xmlns:p14="http://schemas.microsoft.com/office/powerpoint/2010/main" val="238290706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a:t>For ever cell and every action, you’ve got a table</a:t>
            </a:r>
            <a:r>
              <a:rPr lang="en-US" baseline="0" dirty="0"/>
              <a:t> of values that you’re storing.</a:t>
            </a:r>
          </a:p>
          <a:p>
            <a:r>
              <a:rPr lang="en-US" baseline="0" dirty="0"/>
              <a:t>The problem is that for games like </a:t>
            </a:r>
            <a:r>
              <a:rPr lang="en-US" baseline="0" dirty="0" err="1"/>
              <a:t>PackMan</a:t>
            </a:r>
            <a:r>
              <a:rPr lang="en-US" baseline="0" dirty="0"/>
              <a:t> there are too many states to hold in memory, so many that you can’t hold them all in memory.</a:t>
            </a:r>
          </a:p>
          <a:p>
            <a:endParaRPr lang="en-US" baseline="0" dirty="0"/>
          </a:p>
          <a:p>
            <a:r>
              <a:rPr lang="en-US" baseline="0" dirty="0"/>
              <a:t>Instead, we want to generalize.  This is a fundamental idea in machine learning.</a:t>
            </a:r>
          </a:p>
          <a:p>
            <a:r>
              <a:rPr lang="en-US" baseline="0" dirty="0"/>
              <a:t>You want to be able to generalize not just to save on time and storage, but because it’s better.  You’re going to learn faster through generalization.</a:t>
            </a:r>
            <a:endParaRPr lang="en-US" dirty="0"/>
          </a:p>
        </p:txBody>
      </p:sp>
      <p:sp>
        <p:nvSpPr>
          <p:cNvPr id="4" name="Slide Number Placeholder 3"/>
          <p:cNvSpPr>
            <a:spLocks noGrp="1"/>
          </p:cNvSpPr>
          <p:nvPr>
            <p:ph type="sldNum" sz="quarter" idx="10"/>
          </p:nvPr>
        </p:nvSpPr>
        <p:spPr/>
        <p:txBody>
          <a:bodyPr/>
          <a:lstStyle/>
          <a:p>
            <a:pPr>
              <a:defRPr/>
            </a:pPr>
            <a:fld id="{07A86CA3-876B-4777-9BC7-218EB9075704}" type="slidenum">
              <a:rPr lang="en-US" smtClean="0"/>
              <a:pPr>
                <a:defRPr/>
              </a:pPr>
              <a:t>42</a:t>
            </a:fld>
            <a:endParaRPr lang="en-US"/>
          </a:p>
        </p:txBody>
      </p:sp>
    </p:spTree>
    <p:extLst>
      <p:ext uri="{BB962C8B-B14F-4D97-AF65-F5344CB8AC3E}">
        <p14:creationId xmlns:p14="http://schemas.microsoft.com/office/powerpoint/2010/main" val="276791906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a:t>This gives us linear value functions.</a:t>
            </a:r>
          </a:p>
          <a:p>
            <a:r>
              <a:rPr lang="en-US" dirty="0"/>
              <a:t>For state evaluation we had V(s), like what we did for Chess.  </a:t>
            </a:r>
          </a:p>
          <a:p>
            <a:r>
              <a:rPr lang="en-US" dirty="0"/>
              <a:t>For reinforcement</a:t>
            </a:r>
            <a:r>
              <a:rPr lang="en-US" baseline="0" dirty="0"/>
              <a:t> learning, we do Q(S,A), where we’re evaluating the actions as well as the state. </a:t>
            </a:r>
            <a:endParaRPr lang="en-US" dirty="0"/>
          </a:p>
          <a:p>
            <a:r>
              <a:rPr lang="en-US" dirty="0"/>
              <a:t>We’ll allow the learning algorithm to set the weights automatically. </a:t>
            </a:r>
          </a:p>
          <a:p>
            <a:endParaRPr lang="en-US" dirty="0"/>
          </a:p>
          <a:p>
            <a:endParaRPr lang="en-US" dirty="0"/>
          </a:p>
        </p:txBody>
      </p:sp>
      <p:sp>
        <p:nvSpPr>
          <p:cNvPr id="4" name="Slide Number Placeholder 3"/>
          <p:cNvSpPr>
            <a:spLocks noGrp="1"/>
          </p:cNvSpPr>
          <p:nvPr>
            <p:ph type="sldNum" sz="quarter" idx="10"/>
          </p:nvPr>
        </p:nvSpPr>
        <p:spPr/>
        <p:txBody>
          <a:bodyPr/>
          <a:lstStyle/>
          <a:p>
            <a:pPr>
              <a:defRPr/>
            </a:pPr>
            <a:fld id="{07A86CA3-876B-4777-9BC7-218EB9075704}" type="slidenum">
              <a:rPr lang="en-US" smtClean="0"/>
              <a:pPr>
                <a:defRPr/>
              </a:pPr>
              <a:t>44</a:t>
            </a:fld>
            <a:endParaRPr lang="en-US"/>
          </a:p>
        </p:txBody>
      </p:sp>
    </p:spTree>
    <p:extLst>
      <p:ext uri="{BB962C8B-B14F-4D97-AF65-F5344CB8AC3E}">
        <p14:creationId xmlns:p14="http://schemas.microsoft.com/office/powerpoint/2010/main" val="21057795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a:t>Here’s the magic equation</a:t>
            </a:r>
            <a:r>
              <a:rPr lang="en-US" baseline="0" dirty="0"/>
              <a:t> for approximate q-learning.</a:t>
            </a:r>
          </a:p>
          <a:p>
            <a:r>
              <a:rPr lang="en-US" baseline="0" dirty="0"/>
              <a:t>I give you the state and the action, and out pops the value.</a:t>
            </a:r>
          </a:p>
          <a:p>
            <a:endParaRPr lang="en-US" baseline="0" dirty="0"/>
          </a:p>
          <a:p>
            <a:r>
              <a:rPr lang="en-US" baseline="0" dirty="0"/>
              <a:t>So how do we do learning with this type of Q function?</a:t>
            </a:r>
          </a:p>
          <a:p>
            <a:r>
              <a:rPr lang="en-US" baseline="0" dirty="0"/>
              <a:t> The first part of the learning algorithm doesn’t actually care where the Q value came from.  It says, give me a transition so that I can learn.  </a:t>
            </a:r>
          </a:p>
          <a:p>
            <a:r>
              <a:rPr lang="en-US" baseline="0" dirty="0"/>
              <a:t>We then take a difference.  I thought that we were going to get Q(S,A0.  I now think that I’m going to this reward, plus some discounted future reward.  So the difference is essentially an ERROR TERM.  It’s the difference between what we thought we would get and what we seemed to be about to get on the basis of the this one step ahead experience.</a:t>
            </a:r>
          </a:p>
          <a:p>
            <a:r>
              <a:rPr lang="en-US" baseline="0" dirty="0"/>
              <a:t>For an exact inference it’s this. This is just the algebraic re-write of taking alpha of one, and 1-alpha of the other.  </a:t>
            </a:r>
          </a:p>
          <a:p>
            <a:r>
              <a:rPr lang="en-US" baseline="0" dirty="0"/>
              <a:t>Basically what we do is we keep our Q value around, and then nudge it in the direction of who we were wrong.</a:t>
            </a:r>
          </a:p>
          <a:p>
            <a:endParaRPr lang="en-US" baseline="0" dirty="0"/>
          </a:p>
          <a:p>
            <a:r>
              <a:rPr lang="en-US" baseline="0" dirty="0"/>
              <a:t>It would be really easy to update this value if we were storing Q values in a table.  However, now we’re strong Q values as a linear sum, and the only parameters we can adjust are the weights. </a:t>
            </a:r>
          </a:p>
          <a:p>
            <a:r>
              <a:rPr lang="en-US" baseline="0" dirty="0"/>
              <a:t>If we determine that my Q value wasn’t high enough for this state, then we need to change the weights to make it higher.</a:t>
            </a:r>
          </a:p>
          <a:p>
            <a:r>
              <a:rPr lang="en-US" baseline="0" dirty="0"/>
              <a:t>The way that we do that is to increase the weights?  Which ones?  All of them, but in proportion to the feature value.  If it’s negative we’re actually going to decrease its weight because of the sign change. </a:t>
            </a:r>
          </a:p>
          <a:p>
            <a:r>
              <a:rPr lang="en-US" baseline="0" dirty="0"/>
              <a:t>You compute how wrong you were, and you try to adjust the weights to fix it.</a:t>
            </a:r>
          </a:p>
          <a:p>
            <a:endParaRPr lang="en-US" baseline="0" dirty="0"/>
          </a:p>
          <a:p>
            <a:r>
              <a:rPr lang="en-US" baseline="0" dirty="0"/>
              <a:t>Intuitive interpretation is to adjust these sliders.</a:t>
            </a:r>
          </a:p>
          <a:p>
            <a:endParaRPr lang="en-US" dirty="0"/>
          </a:p>
        </p:txBody>
      </p:sp>
      <p:sp>
        <p:nvSpPr>
          <p:cNvPr id="4" name="Slide Number Placeholder 3"/>
          <p:cNvSpPr>
            <a:spLocks noGrp="1"/>
          </p:cNvSpPr>
          <p:nvPr>
            <p:ph type="sldNum" sz="quarter" idx="10"/>
          </p:nvPr>
        </p:nvSpPr>
        <p:spPr/>
        <p:txBody>
          <a:bodyPr/>
          <a:lstStyle/>
          <a:p>
            <a:pPr>
              <a:defRPr/>
            </a:pPr>
            <a:fld id="{07A86CA3-876B-4777-9BC7-218EB9075704}" type="slidenum">
              <a:rPr lang="en-US" smtClean="0"/>
              <a:pPr>
                <a:defRPr/>
              </a:pPr>
              <a:t>45</a:t>
            </a:fld>
            <a:endParaRPr lang="en-US"/>
          </a:p>
        </p:txBody>
      </p:sp>
    </p:spTree>
    <p:extLst>
      <p:ext uri="{BB962C8B-B14F-4D97-AF65-F5344CB8AC3E}">
        <p14:creationId xmlns:p14="http://schemas.microsoft.com/office/powerpoint/2010/main" val="6522945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b="1" dirty="0">
                <a:effectLst/>
              </a:rPr>
              <a:t>one-armed bandit</a:t>
            </a:r>
            <a:r>
              <a:rPr lang="en-US" b="1" baseline="0" dirty="0">
                <a:effectLst/>
              </a:rPr>
              <a:t> </a:t>
            </a:r>
            <a:r>
              <a:rPr lang="en-US" b="0" dirty="0">
                <a:effectLst/>
              </a:rPr>
              <a:t>A slot machine, as in It's amazing how many people think they can make money playing a one-armed bandit.  This term refers to both appearance and function:  the operating lever looks like an arm, and the machine in effect robs players, since it “wins” and keeps the player's money in an overwhelming majority of instances</a:t>
            </a:r>
          </a:p>
          <a:p>
            <a:endParaRPr lang="en-US" sz="1200" b="0" i="0" u="none" strike="noStrike" kern="1200" dirty="0">
              <a:solidFill>
                <a:schemeClr val="tx1"/>
              </a:solidFill>
              <a:effectLst/>
              <a:latin typeface="Arial" pitchFamily="34" charset="0"/>
              <a:ea typeface="+mn-ea"/>
              <a:cs typeface="+mn-cs"/>
            </a:endParaRPr>
          </a:p>
          <a:p>
            <a:endParaRPr lang="en-US" sz="1200" b="0" i="0" u="none" strike="noStrike" kern="1200" dirty="0">
              <a:solidFill>
                <a:schemeClr val="tx1"/>
              </a:solidFill>
              <a:effectLst/>
              <a:latin typeface="Arial" pitchFamily="34" charset="0"/>
              <a:ea typeface="+mn-ea"/>
              <a:cs typeface="+mn-cs"/>
            </a:endParaRPr>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3</a:t>
            </a:fld>
            <a:endParaRPr lang="en-US"/>
          </a:p>
        </p:txBody>
      </p:sp>
    </p:spTree>
    <p:extLst>
      <p:ext uri="{BB962C8B-B14F-4D97-AF65-F5344CB8AC3E}">
        <p14:creationId xmlns:p14="http://schemas.microsoft.com/office/powerpoint/2010/main" val="18994400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a:t>What actually happens? We actually won</a:t>
            </a:r>
            <a:r>
              <a:rPr lang="en-US" baseline="0" dirty="0"/>
              <a:t> real fake money, instead of just thinking about it.  </a:t>
            </a:r>
            <a:r>
              <a:rPr lang="en-US" dirty="0"/>
              <a:t>We won</a:t>
            </a:r>
            <a:r>
              <a:rPr lang="en-US" baseline="0" dirty="0"/>
              <a:t> $12 for 10 plays.  Instead of our estimate of $15.</a:t>
            </a:r>
            <a:endParaRPr lang="en-US" dirty="0"/>
          </a:p>
          <a:p>
            <a:endParaRPr lang="en-US" dirty="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6</a:t>
            </a:fld>
            <a:endParaRPr lang="en-US"/>
          </a:p>
        </p:txBody>
      </p:sp>
    </p:spTree>
    <p:extLst>
      <p:ext uri="{BB962C8B-B14F-4D97-AF65-F5344CB8AC3E}">
        <p14:creationId xmlns:p14="http://schemas.microsoft.com/office/powerpoint/2010/main" val="5002984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a:t>Now we aren’t given the probabilities.  Red has a payoff but you don’t know what it is.</a:t>
            </a:r>
          </a:p>
          <a:p>
            <a:r>
              <a:rPr lang="en-US" baseline="0" dirty="0"/>
              <a:t>We don’t know the MDP!   We can’t calculate its values.  </a:t>
            </a:r>
            <a:r>
              <a:rPr lang="en-US" dirty="0"/>
              <a:t>So what should we do?  Give up and go home?  No, let’s try</a:t>
            </a:r>
            <a:r>
              <a:rPr lang="en-US" baseline="0" dirty="0"/>
              <a:t> it out by playing.</a:t>
            </a:r>
          </a:p>
          <a:p>
            <a:endParaRPr lang="en-US" dirty="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7</a:t>
            </a:fld>
            <a:endParaRPr lang="en-US"/>
          </a:p>
        </p:txBody>
      </p:sp>
    </p:spTree>
    <p:extLst>
      <p:ext uri="{BB962C8B-B14F-4D97-AF65-F5344CB8AC3E}">
        <p14:creationId xmlns:p14="http://schemas.microsoft.com/office/powerpoint/2010/main" val="16261586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normAutofit/>
          </a:bodyPr>
          <a:lstStyle/>
          <a:p>
            <a:r>
              <a:rPr lang="en-US" dirty="0"/>
              <a:t>Who wants to play red?  Do we know that’s the optimal policy?  What should we play?</a:t>
            </a:r>
            <a:r>
              <a:rPr lang="en-US" baseline="0" dirty="0"/>
              <a:t>  Red! Red! Red!  When should we stop?</a:t>
            </a:r>
          </a:p>
          <a:p>
            <a:endParaRPr lang="en-US" dirty="0"/>
          </a:p>
          <a:p>
            <a:r>
              <a:rPr lang="en-US" dirty="0"/>
              <a:t>This is a different setting.  Red is an MDP.</a:t>
            </a:r>
            <a:r>
              <a:rPr lang="en-US" baseline="0" dirty="0"/>
              <a:t>  It has a payoff.  You don’t know what it is.</a:t>
            </a:r>
          </a:p>
          <a:p>
            <a:r>
              <a:rPr lang="en-US" baseline="0" dirty="0"/>
              <a:t>What you have to do is an optimal amount of discovery mixed in with not losing your money.</a:t>
            </a:r>
            <a:endParaRPr lang="en-US" dirty="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8</a:t>
            </a:fld>
            <a:endParaRPr lang="en-US"/>
          </a:p>
        </p:txBody>
      </p:sp>
    </p:spTree>
    <p:extLst>
      <p:ext uri="{BB962C8B-B14F-4D97-AF65-F5344CB8AC3E}">
        <p14:creationId xmlns:p14="http://schemas.microsoft.com/office/powerpoint/2010/main" val="4167889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a:t>Difficulty: In the original case, it was instantly obvious that you should always play</a:t>
            </a:r>
            <a:r>
              <a:rPr lang="en-US" baseline="0" dirty="0"/>
              <a:t> red.  Here your lack of knowledge makes it much more difficult to figure out the optimal policy.</a:t>
            </a:r>
            <a:endParaRPr lang="en-US" dirty="0"/>
          </a:p>
        </p:txBody>
      </p:sp>
      <p:sp>
        <p:nvSpPr>
          <p:cNvPr id="4" name="Slide Number Placeholder 3"/>
          <p:cNvSpPr>
            <a:spLocks noGrp="1"/>
          </p:cNvSpPr>
          <p:nvPr>
            <p:ph type="sldNum" sz="quarter" idx="10"/>
          </p:nvPr>
        </p:nvSpPr>
        <p:spPr/>
        <p:txBody>
          <a:bodyPr/>
          <a:lstStyle/>
          <a:p>
            <a:pPr>
              <a:defRPr/>
            </a:pPr>
            <a:fld id="{E134953A-E847-4B81-A1EE-12E7BBF0FEFD}" type="slidenum">
              <a:rPr lang="en-US" smtClean="0"/>
              <a:pPr>
                <a:defRPr/>
              </a:pPr>
              <a:t>9</a:t>
            </a:fld>
            <a:endParaRPr lang="en-US"/>
          </a:p>
        </p:txBody>
      </p:sp>
    </p:spTree>
    <p:extLst>
      <p:ext uri="{BB962C8B-B14F-4D97-AF65-F5344CB8AC3E}">
        <p14:creationId xmlns:p14="http://schemas.microsoft.com/office/powerpoint/2010/main" val="16372836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Slide Image Placeholder 1"/>
          <p:cNvSpPr>
            <a:spLocks noGrp="1" noRot="1" noChangeAspect="1"/>
          </p:cNvSpPr>
          <p:nvPr>
            <p:ph type="sldImg"/>
          </p:nvPr>
        </p:nvSpPr>
        <p:spPr>
          <a:xfrm>
            <a:off x="138113" y="768350"/>
            <a:ext cx="6823075" cy="3838575"/>
          </a:xfrm>
          <a:ln/>
        </p:spPr>
      </p:sp>
      <p:sp>
        <p:nvSpPr>
          <p:cNvPr id="18434" name="Notes Placeholder 2"/>
          <p:cNvSpPr>
            <a:spLocks noGrp="1"/>
          </p:cNvSpPr>
          <p:nvPr>
            <p:ph type="body" idx="1"/>
          </p:nvPr>
        </p:nvSpPr>
        <p:spPr>
          <a:noFill/>
          <a:ln/>
        </p:spPr>
        <p:txBody>
          <a:bodyPr/>
          <a:lstStyle/>
          <a:p>
            <a:r>
              <a:rPr lang="en-US" dirty="0">
                <a:ea typeface="ＭＳ Ｐゴシック" pitchFamily="34" charset="-128"/>
              </a:rPr>
              <a:t>Basic idea: you have an agent who</a:t>
            </a:r>
            <a:r>
              <a:rPr lang="en-US" baseline="0" dirty="0">
                <a:ea typeface="ＭＳ Ｐゴシック" pitchFamily="34" charset="-128"/>
              </a:rPr>
              <a:t> is acting as always.  The agent has actions available to it, and chooses and action.</a:t>
            </a:r>
          </a:p>
          <a:p>
            <a:r>
              <a:rPr lang="en-US" baseline="0" dirty="0">
                <a:ea typeface="ＭＳ Ｐゴシック" pitchFamily="34" charset="-128"/>
              </a:rPr>
              <a:t>The environment then does what it always does. It resolves the action. It does this with some non-determinism like before.  What the agent gets back from the environment is two things. One is the instantaneous reward.  The reward can be a bonus or penalty. This is the thing that we want to learn to maximize.  The other thing it gets back is a percept.  In the simplest formulation this will be the state that it ends up in, later on we’ll see how to relax this.</a:t>
            </a:r>
          </a:p>
          <a:p>
            <a:endParaRPr lang="en-US" baseline="0" dirty="0">
              <a:ea typeface="ＭＳ Ｐゴシック" pitchFamily="34" charset="-128"/>
            </a:endParaRPr>
          </a:p>
          <a:p>
            <a:r>
              <a:rPr lang="en-US" dirty="0">
                <a:ea typeface="ＭＳ Ｐゴシック" pitchFamily="34" charset="-128"/>
              </a:rPr>
              <a:t>In</a:t>
            </a:r>
            <a:r>
              <a:rPr lang="en-US" baseline="0" dirty="0">
                <a:ea typeface="ＭＳ Ｐゴシック" pitchFamily="34" charset="-128"/>
              </a:rPr>
              <a:t> this setting, we won’t know what actions will produce what rewards before we try them.  Therefore, we have to learn based on experience.  This can be characterized as learning from samples.</a:t>
            </a:r>
            <a:endParaRPr lang="en-US" dirty="0">
              <a:ea typeface="ＭＳ Ｐゴシック" pitchFamily="34" charset="-128"/>
            </a:endParaRPr>
          </a:p>
          <a:p>
            <a:endParaRPr lang="en-US" dirty="0">
              <a:ea typeface="ＭＳ Ｐゴシック" pitchFamily="34" charset="-128"/>
            </a:endParaRPr>
          </a:p>
        </p:txBody>
      </p:sp>
      <p:sp>
        <p:nvSpPr>
          <p:cNvPr id="18435" name="Slide Number Placeholder 3"/>
          <p:cNvSpPr>
            <a:spLocks noGrp="1"/>
          </p:cNvSpPr>
          <p:nvPr>
            <p:ph type="sldNum" sz="quarter" idx="5"/>
          </p:nvPr>
        </p:nvSpPr>
        <p:spPr>
          <a:noFill/>
        </p:spPr>
        <p:txBody>
          <a:bodyPr/>
          <a:lstStyle/>
          <a:p>
            <a:fld id="{5AA0BDA5-4DBB-452F-A4B9-087719DC60F0}" type="slidenum">
              <a:rPr lang="en-US"/>
              <a:pPr/>
              <a:t>10</a:t>
            </a:fld>
            <a:endParaRPr lang="en-US"/>
          </a:p>
        </p:txBody>
      </p:sp>
    </p:spTree>
    <p:extLst>
      <p:ext uri="{BB962C8B-B14F-4D97-AF65-F5344CB8AC3E}">
        <p14:creationId xmlns:p14="http://schemas.microsoft.com/office/powerpoint/2010/main" val="15595704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a:t>How is this done?</a:t>
            </a:r>
          </a:p>
          <a:p>
            <a:r>
              <a:rPr lang="en-US" dirty="0"/>
              <a:t>In reinforcement learning, we still imagine</a:t>
            </a:r>
            <a:r>
              <a:rPr lang="en-US" baseline="0" dirty="0"/>
              <a:t> that there’s a MDP.  The goal is still to learn a policy. </a:t>
            </a:r>
          </a:p>
          <a:p>
            <a:r>
              <a:rPr lang="en-US" baseline="0" dirty="0"/>
              <a:t>The new twist is that we don’t know Tor R.</a:t>
            </a:r>
          </a:p>
        </p:txBody>
      </p:sp>
      <p:sp>
        <p:nvSpPr>
          <p:cNvPr id="4" name="Slide Number Placeholder 3"/>
          <p:cNvSpPr>
            <a:spLocks noGrp="1"/>
          </p:cNvSpPr>
          <p:nvPr>
            <p:ph type="sldNum" sz="quarter" idx="10"/>
          </p:nvPr>
        </p:nvSpPr>
        <p:spPr/>
        <p:txBody>
          <a:bodyPr/>
          <a:lstStyle/>
          <a:p>
            <a:pPr>
              <a:defRPr/>
            </a:pPr>
            <a:fld id="{E134953A-E847-4B81-A1EE-12E7BBF0FEFD}" type="slidenum">
              <a:rPr lang="en-US" smtClean="0"/>
              <a:pPr>
                <a:defRPr/>
              </a:pPr>
              <a:t>11</a:t>
            </a:fld>
            <a:endParaRPr lang="en-US"/>
          </a:p>
        </p:txBody>
      </p:sp>
    </p:spTree>
    <p:extLst>
      <p:ext uri="{BB962C8B-B14F-4D97-AF65-F5344CB8AC3E}">
        <p14:creationId xmlns:p14="http://schemas.microsoft.com/office/powerpoint/2010/main" val="15243808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0" y="1044578"/>
            <a:ext cx="12192000" cy="1470025"/>
          </a:xfrm>
        </p:spPr>
        <p:txBody>
          <a:bodyPr/>
          <a:lstStyle>
            <a:lvl1pPr>
              <a:defRPr>
                <a:solidFill>
                  <a:schemeClr val="accent2"/>
                </a:solidFill>
              </a:defRPr>
            </a:lvl1pPr>
          </a:lstStyle>
          <a:p>
            <a:r>
              <a:rPr lang="en-US"/>
              <a:t>Click to edit Master title style</a:t>
            </a:r>
          </a:p>
        </p:txBody>
      </p:sp>
      <p:sp>
        <p:nvSpPr>
          <p:cNvPr id="5123" name="Rectangle 3"/>
          <p:cNvSpPr>
            <a:spLocks noGrp="1" noChangeArrowheads="1"/>
          </p:cNvSpPr>
          <p:nvPr>
            <p:ph type="subTitle" idx="1"/>
          </p:nvPr>
        </p:nvSpPr>
        <p:spPr>
          <a:xfrm>
            <a:off x="0" y="3657600"/>
            <a:ext cx="12192000" cy="1524000"/>
          </a:xfrm>
        </p:spPr>
        <p:txBody>
          <a:bodyPr/>
          <a:lstStyle>
            <a:lvl1pPr marL="0" indent="0" algn="ctr">
              <a:buFont typeface="Wingdings" pitchFamily="2" charset="2"/>
              <a:buNone/>
              <a:defRPr>
                <a:solidFill>
                  <a:schemeClr val="tx1"/>
                </a:solidFill>
              </a:defRPr>
            </a:lvl1pPr>
          </a:lstStyle>
          <a:p>
            <a:r>
              <a:rPr lang="en-US"/>
              <a:t>Click to edit Master subtitle style</a:t>
            </a:r>
            <a:endParaRPr lang="en-US" dirty="0"/>
          </a:p>
        </p:txBody>
      </p:sp>
      <p:sp>
        <p:nvSpPr>
          <p:cNvPr id="4" name="Rectangle 4"/>
          <p:cNvSpPr>
            <a:spLocks noGrp="1" noChangeArrowheads="1"/>
          </p:cNvSpPr>
          <p:nvPr>
            <p:ph type="dt" sz="half" idx="10"/>
          </p:nvPr>
        </p:nvSpPr>
        <p:spPr/>
        <p:txBody>
          <a:bodyPr/>
          <a:lstStyle>
            <a:lvl1pPr>
              <a:defRPr/>
            </a:lvl1pPr>
          </a:lstStyle>
          <a:p>
            <a:pPr>
              <a:defRPr/>
            </a:pPr>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p:txBody>
      </p:sp>
      <p:sp>
        <p:nvSpPr>
          <p:cNvPr id="6" name="Rectangle 6"/>
          <p:cNvSpPr>
            <a:spLocks noGrp="1" noChangeArrowheads="1"/>
          </p:cNvSpPr>
          <p:nvPr>
            <p:ph type="sldNum" sz="quarter" idx="12"/>
          </p:nvPr>
        </p:nvSpPr>
        <p:spPr/>
        <p:txBody>
          <a:bodyPr/>
          <a:lstStyle>
            <a:lvl1pPr>
              <a:defRPr/>
            </a:lvl1pPr>
          </a:lstStyle>
          <a:p>
            <a:pPr>
              <a:defRPr/>
            </a:pPr>
            <a:fld id="{979BFB3C-35FA-41D9-9291-A2F98ED5BB9C}" type="slidenum">
              <a:rPr lang="en-US" smtClean="0"/>
              <a:pPr>
                <a:defRPr/>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FB1DFAE6-F228-4E2F-A0AC-226F064B1BF7}" type="slidenum">
              <a:rPr lang="en-US" smtClean="0"/>
              <a:pPr>
                <a:defRPr/>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0"/>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40"/>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5C4E88A1-2DCF-4BB2-94BA-C293321F0113}" type="slidenum">
              <a:rPr lang="en-US" smtClean="0"/>
              <a:pPr>
                <a:defRPr/>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2_Title and Content" userDrawn="1">
  <p:cSld name="2_Title and Content">
    <p:spTree>
      <p:nvGrpSpPr>
        <p:cNvPr id="1" name="Shape 35"/>
        <p:cNvGrpSpPr/>
        <p:nvPr/>
      </p:nvGrpSpPr>
      <p:grpSpPr>
        <a:xfrm>
          <a:off x="0" y="0"/>
          <a:ext cx="0" cy="0"/>
          <a:chOff x="0" y="0"/>
          <a:chExt cx="0" cy="0"/>
        </a:xfrm>
      </p:grpSpPr>
      <p:sp>
        <p:nvSpPr>
          <p:cNvPr id="37" name="Google Shape;37;p14"/>
          <p:cNvSpPr txBox="1">
            <a:spLocks noGrp="1"/>
          </p:cNvSpPr>
          <p:nvPr>
            <p:ph type="body" idx="1"/>
          </p:nvPr>
        </p:nvSpPr>
        <p:spPr>
          <a:xfrm>
            <a:off x="399684" y="1416050"/>
            <a:ext cx="4823751" cy="4106863"/>
          </a:xfrm>
          <a:prstGeom prst="rect">
            <a:avLst/>
          </a:prstGeom>
          <a:noFill/>
          <a:ln>
            <a:noFill/>
          </a:ln>
        </p:spPr>
        <p:txBody>
          <a:bodyPr spcFirstLastPara="1" wrap="square" lIns="91425" tIns="45700" rIns="91425" bIns="45700" anchor="t" anchorCtr="0">
            <a:normAutofit/>
          </a:bodyPr>
          <a:lstStyle>
            <a:lvl1pPr marL="457200" lvl="0" indent="-355600" algn="l">
              <a:lnSpc>
                <a:spcPct val="90000"/>
              </a:lnSpc>
              <a:spcBef>
                <a:spcPts val="1000"/>
              </a:spcBef>
              <a:spcAft>
                <a:spcPts val="0"/>
              </a:spcAft>
              <a:buClr>
                <a:schemeClr val="dk1"/>
              </a:buClr>
              <a:buSzPts val="2000"/>
              <a:buFont typeface="Courier New"/>
              <a:buChar char="o"/>
              <a:defRPr sz="2000">
                <a:latin typeface="Open Sans"/>
                <a:ea typeface="Open Sans"/>
                <a:cs typeface="Open Sans"/>
                <a:sym typeface="Open Sans"/>
              </a:defRPr>
            </a:lvl1pPr>
            <a:lvl2pPr marL="914400" lvl="1" indent="-355600" algn="l">
              <a:lnSpc>
                <a:spcPct val="90000"/>
              </a:lnSpc>
              <a:spcBef>
                <a:spcPts val="500"/>
              </a:spcBef>
              <a:spcAft>
                <a:spcPts val="0"/>
              </a:spcAft>
              <a:buClr>
                <a:schemeClr val="dk1"/>
              </a:buClr>
              <a:buSzPts val="2000"/>
              <a:buFont typeface="Noto Sans Symbols"/>
              <a:buChar char="▪"/>
              <a:defRPr sz="2000">
                <a:latin typeface="Open Sans"/>
                <a:ea typeface="Open Sans"/>
                <a:cs typeface="Open Sans"/>
                <a:sym typeface="Open Sans"/>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o"/>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dirty="0"/>
          </a:p>
        </p:txBody>
      </p:sp>
      <p:sp>
        <p:nvSpPr>
          <p:cNvPr id="40" name="Google Shape;40;p14"/>
          <p:cNvSpPr>
            <a:spLocks noGrp="1"/>
          </p:cNvSpPr>
          <p:nvPr>
            <p:ph type="pic" idx="3"/>
          </p:nvPr>
        </p:nvSpPr>
        <p:spPr>
          <a:xfrm>
            <a:off x="5629275" y="1416050"/>
            <a:ext cx="5373688" cy="4106863"/>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2800"/>
              <a:buFont typeface="Courier New"/>
              <a:buChar char="o"/>
              <a:defRPr sz="2800" b="0" i="0" u="none" strike="noStrike" cap="none">
                <a:solidFill>
                  <a:schemeClr val="dk1"/>
                </a:solidFill>
                <a:latin typeface="Open Sans"/>
                <a:ea typeface="Open Sans"/>
                <a:cs typeface="Open Sans"/>
                <a:sym typeface="Open Sans"/>
              </a:defRPr>
            </a:lvl1pPr>
            <a:lvl2pPr marR="0" lvl="1" algn="l" rtl="0">
              <a:lnSpc>
                <a:spcPct val="90000"/>
              </a:lnSpc>
              <a:spcBef>
                <a:spcPts val="500"/>
              </a:spcBef>
              <a:spcAft>
                <a:spcPts val="0"/>
              </a:spcAft>
              <a:buClr>
                <a:schemeClr val="dk1"/>
              </a:buClr>
              <a:buSzPts val="2400"/>
              <a:buFont typeface="Noto Sans Symbols"/>
              <a:buChar char="▪"/>
              <a:defRPr sz="2400" b="0" i="0" u="none" strike="noStrike" cap="none">
                <a:solidFill>
                  <a:schemeClr val="dk1"/>
                </a:solidFill>
                <a:latin typeface="Open Sans"/>
                <a:ea typeface="Open Sans"/>
                <a:cs typeface="Open Sans"/>
                <a:sym typeface="Open San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3pPr>
            <a:lvl4pPr marR="0" lvl="3" algn="l" rtl="0">
              <a:lnSpc>
                <a:spcPct val="90000"/>
              </a:lnSpc>
              <a:spcBef>
                <a:spcPts val="500"/>
              </a:spcBef>
              <a:spcAft>
                <a:spcPts val="0"/>
              </a:spcAft>
              <a:buClr>
                <a:schemeClr val="dk1"/>
              </a:buClr>
              <a:buSzPts val="1800"/>
              <a:buFont typeface="Courier New"/>
              <a:buChar char="o"/>
              <a:defRPr sz="1800" b="0" i="0" u="none" strike="noStrike" cap="none">
                <a:solidFill>
                  <a:schemeClr val="dk1"/>
                </a:solidFill>
                <a:latin typeface="Open Sans"/>
                <a:ea typeface="Open Sans"/>
                <a:cs typeface="Open Sans"/>
                <a:sym typeface="Open Sans"/>
              </a:defRPr>
            </a:lvl4pPr>
            <a:lvl5pPr marR="0" lvl="4" algn="l" rtl="0">
              <a:lnSpc>
                <a:spcPct val="90000"/>
              </a:lnSpc>
              <a:spcBef>
                <a:spcPts val="500"/>
              </a:spcBef>
              <a:spcAft>
                <a:spcPts val="0"/>
              </a:spcAft>
              <a:buClr>
                <a:schemeClr val="dk1"/>
              </a:buClr>
              <a:buSzPts val="1800"/>
              <a:buFont typeface="Noto Sans Symbols"/>
              <a:buChar char="▪"/>
              <a:defRPr sz="1800" b="0" i="0" u="none" strike="noStrike" cap="none">
                <a:solidFill>
                  <a:schemeClr val="dk1"/>
                </a:solidFill>
                <a:latin typeface="Open Sans"/>
                <a:ea typeface="Open Sans"/>
                <a:cs typeface="Open Sans"/>
                <a:sym typeface="Open Sa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pic>
        <p:nvPicPr>
          <p:cNvPr id="41" name="Google Shape;41;p14"/>
          <p:cNvPicPr preferRelativeResize="0"/>
          <p:nvPr/>
        </p:nvPicPr>
        <p:blipFill rotWithShape="1">
          <a:blip r:embed="rId2">
            <a:alphaModFix amt="40000"/>
          </a:blip>
          <a:srcRect/>
          <a:stretch/>
        </p:blipFill>
        <p:spPr>
          <a:xfrm>
            <a:off x="156750" y="6547264"/>
            <a:ext cx="1981200" cy="274320"/>
          </a:xfrm>
          <a:prstGeom prst="rect">
            <a:avLst/>
          </a:prstGeom>
          <a:noFill/>
          <a:ln>
            <a:noFill/>
          </a:ln>
        </p:spPr>
      </p:pic>
      <p:sp>
        <p:nvSpPr>
          <p:cNvPr id="42" name="Google Shape;42;p14"/>
          <p:cNvSpPr txBox="1"/>
          <p:nvPr/>
        </p:nvSpPr>
        <p:spPr>
          <a:xfrm>
            <a:off x="8290560" y="6486304"/>
            <a:ext cx="3858542" cy="371696"/>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88888"/>
              </a:buClr>
              <a:buSzPts val="1100"/>
              <a:buFont typeface="Open Sans"/>
              <a:buNone/>
            </a:pPr>
            <a:r>
              <a:rPr lang="en-US" sz="1100" b="0" i="0" u="none" strike="noStrike" cap="none" dirty="0">
                <a:solidFill>
                  <a:srgbClr val="888888"/>
                </a:solidFill>
                <a:latin typeface="Open Sans"/>
                <a:ea typeface="Open Sans"/>
                <a:cs typeface="Open Sans"/>
                <a:sym typeface="Open Sans"/>
              </a:rPr>
              <a:t> CIS 421/521   |   Property of Penn Engineering   |   </a:t>
            </a:r>
            <a:fld id="{00000000-1234-1234-1234-123412341234}" type="slidenum">
              <a:rPr lang="en-US" sz="1100" b="0" i="0" u="none" strike="noStrike" cap="none">
                <a:solidFill>
                  <a:srgbClr val="888888"/>
                </a:solidFill>
                <a:latin typeface="Open Sans"/>
                <a:ea typeface="Open Sans"/>
                <a:cs typeface="Open Sans"/>
                <a:sym typeface="Open Sans"/>
              </a:rPr>
              <a:t>‹#›</a:t>
            </a:fld>
            <a:endParaRPr sz="1100" b="0" i="0" u="none" strike="noStrike" cap="none" dirty="0">
              <a:solidFill>
                <a:srgbClr val="888888"/>
              </a:solidFill>
              <a:latin typeface="Open Sans"/>
              <a:ea typeface="Open Sans"/>
              <a:cs typeface="Open Sans"/>
              <a:sym typeface="Open Sans"/>
            </a:endParaRPr>
          </a:p>
        </p:txBody>
      </p:sp>
      <p:sp>
        <p:nvSpPr>
          <p:cNvPr id="9" name="Google Shape;27;p12">
            <a:extLst>
              <a:ext uri="{FF2B5EF4-FFF2-40B4-BE49-F238E27FC236}">
                <a16:creationId xmlns:a16="http://schemas.microsoft.com/office/drawing/2014/main" id="{BEE2D974-1EAC-1F42-AA2D-B7FF8CEE91DF}"/>
              </a:ext>
            </a:extLst>
          </p:cNvPr>
          <p:cNvSpPr txBox="1">
            <a:spLocks noGrp="1"/>
          </p:cNvSpPr>
          <p:nvPr>
            <p:ph type="body" idx="2"/>
          </p:nvPr>
        </p:nvSpPr>
        <p:spPr>
          <a:xfrm>
            <a:off x="394073" y="311152"/>
            <a:ext cx="10555200" cy="651000"/>
          </a:xfrm>
          <a:prstGeom prst="rect">
            <a:avLst/>
          </a:prstGeom>
          <a:noFill/>
          <a:ln>
            <a:noFill/>
          </a:ln>
        </p:spPr>
        <p:txBody>
          <a:bodyPr spcFirstLastPara="1" wrap="square" lIns="91425" tIns="45700" rIns="91425" bIns="45700" anchor="t" anchorCtr="0">
            <a:noAutofit/>
          </a:bodyPr>
          <a:lstStyle>
            <a:lvl1pPr marL="457200" marR="0" lvl="0" indent="-228600" algn="l">
              <a:lnSpc>
                <a:spcPct val="90000"/>
              </a:lnSpc>
              <a:spcBef>
                <a:spcPts val="1000"/>
              </a:spcBef>
              <a:spcAft>
                <a:spcPts val="0"/>
              </a:spcAft>
              <a:buClr>
                <a:srgbClr val="370661"/>
              </a:buClr>
              <a:buSzPts val="3200"/>
              <a:buFont typeface="Open Sans"/>
              <a:buNone/>
              <a:defRPr sz="3400" b="1" baseline="0">
                <a:solidFill>
                  <a:srgbClr val="370661"/>
                </a:solidFill>
              </a:defRPr>
            </a:lvl1pPr>
            <a:lvl2pPr marL="914400" lvl="1" indent="-342900" algn="l">
              <a:lnSpc>
                <a:spcPct val="90000"/>
              </a:lnSpc>
              <a:spcBef>
                <a:spcPts val="500"/>
              </a:spcBef>
              <a:spcAft>
                <a:spcPts val="0"/>
              </a:spcAft>
              <a:buClr>
                <a:srgbClr val="370661"/>
              </a:buClr>
              <a:buSzPts val="1800"/>
              <a:buFont typeface="Open Sans"/>
              <a:buChar char="▪"/>
              <a:defRPr b="1">
                <a:solidFill>
                  <a:srgbClr val="370661"/>
                </a:solidFill>
              </a:defRPr>
            </a:lvl2pPr>
            <a:lvl3pPr marL="1371600" lvl="2" indent="-342900" algn="l">
              <a:lnSpc>
                <a:spcPct val="90000"/>
              </a:lnSpc>
              <a:spcBef>
                <a:spcPts val="500"/>
              </a:spcBef>
              <a:spcAft>
                <a:spcPts val="0"/>
              </a:spcAft>
              <a:buClr>
                <a:srgbClr val="370661"/>
              </a:buClr>
              <a:buSzPts val="1800"/>
              <a:buFont typeface="Open Sans"/>
              <a:buChar char="•"/>
              <a:defRPr b="1">
                <a:solidFill>
                  <a:srgbClr val="370661"/>
                </a:solidFill>
              </a:defRPr>
            </a:lvl3pPr>
            <a:lvl4pPr marL="1828800" lvl="3" indent="-342900" algn="l">
              <a:lnSpc>
                <a:spcPct val="90000"/>
              </a:lnSpc>
              <a:spcBef>
                <a:spcPts val="500"/>
              </a:spcBef>
              <a:spcAft>
                <a:spcPts val="0"/>
              </a:spcAft>
              <a:buClr>
                <a:srgbClr val="370661"/>
              </a:buClr>
              <a:buSzPts val="1800"/>
              <a:buFont typeface="Open Sans"/>
              <a:buChar char="o"/>
              <a:defRPr b="1">
                <a:solidFill>
                  <a:srgbClr val="370661"/>
                </a:solidFill>
              </a:defRPr>
            </a:lvl4pPr>
            <a:lvl5pPr marL="2286000" lvl="4" indent="-342900" algn="l">
              <a:lnSpc>
                <a:spcPct val="90000"/>
              </a:lnSpc>
              <a:spcBef>
                <a:spcPts val="500"/>
              </a:spcBef>
              <a:spcAft>
                <a:spcPts val="0"/>
              </a:spcAft>
              <a:buClr>
                <a:srgbClr val="370661"/>
              </a:buClr>
              <a:buSzPts val="1800"/>
              <a:buFont typeface="Open Sans"/>
              <a:buChar char="▪"/>
              <a:defRPr b="1">
                <a:solidFill>
                  <a:srgbClr val="370661"/>
                </a:solidFill>
              </a:defRPr>
            </a:lvl5pPr>
            <a:lvl6pPr marL="2743200" lvl="5" indent="-342900" algn="l">
              <a:lnSpc>
                <a:spcPct val="90000"/>
              </a:lnSpc>
              <a:spcBef>
                <a:spcPts val="500"/>
              </a:spcBef>
              <a:spcAft>
                <a:spcPts val="0"/>
              </a:spcAft>
              <a:buClr>
                <a:srgbClr val="370661"/>
              </a:buClr>
              <a:buSzPts val="1800"/>
              <a:buFont typeface="Open Sans"/>
              <a:buChar char="•"/>
              <a:defRPr b="1">
                <a:solidFill>
                  <a:srgbClr val="370661"/>
                </a:solidFill>
                <a:latin typeface="Open Sans"/>
                <a:ea typeface="Open Sans"/>
                <a:cs typeface="Open Sans"/>
                <a:sym typeface="Open Sans"/>
              </a:defRPr>
            </a:lvl6pPr>
            <a:lvl7pPr marL="3200400" lvl="6" indent="-342900" algn="l">
              <a:lnSpc>
                <a:spcPct val="90000"/>
              </a:lnSpc>
              <a:spcBef>
                <a:spcPts val="500"/>
              </a:spcBef>
              <a:spcAft>
                <a:spcPts val="0"/>
              </a:spcAft>
              <a:buClr>
                <a:srgbClr val="370661"/>
              </a:buClr>
              <a:buSzPts val="1800"/>
              <a:buFont typeface="Open Sans"/>
              <a:buChar char="•"/>
              <a:defRPr b="1">
                <a:solidFill>
                  <a:srgbClr val="370661"/>
                </a:solidFill>
                <a:latin typeface="Open Sans"/>
                <a:ea typeface="Open Sans"/>
                <a:cs typeface="Open Sans"/>
                <a:sym typeface="Open Sans"/>
              </a:defRPr>
            </a:lvl7pPr>
            <a:lvl8pPr marL="3657600" lvl="7" indent="-342900" algn="l">
              <a:lnSpc>
                <a:spcPct val="90000"/>
              </a:lnSpc>
              <a:spcBef>
                <a:spcPts val="500"/>
              </a:spcBef>
              <a:spcAft>
                <a:spcPts val="0"/>
              </a:spcAft>
              <a:buClr>
                <a:srgbClr val="370661"/>
              </a:buClr>
              <a:buSzPts val="1800"/>
              <a:buFont typeface="Open Sans"/>
              <a:buChar char="•"/>
              <a:defRPr b="1">
                <a:solidFill>
                  <a:srgbClr val="370661"/>
                </a:solidFill>
                <a:latin typeface="Open Sans"/>
                <a:ea typeface="Open Sans"/>
                <a:cs typeface="Open Sans"/>
                <a:sym typeface="Open Sans"/>
              </a:defRPr>
            </a:lvl8pPr>
            <a:lvl9pPr marL="4114800" lvl="8" indent="-342900" algn="l">
              <a:lnSpc>
                <a:spcPct val="90000"/>
              </a:lnSpc>
              <a:spcBef>
                <a:spcPts val="500"/>
              </a:spcBef>
              <a:spcAft>
                <a:spcPts val="0"/>
              </a:spcAft>
              <a:buClr>
                <a:srgbClr val="370661"/>
              </a:buClr>
              <a:buSzPts val="1800"/>
              <a:buFont typeface="Open Sans"/>
              <a:buChar char="•"/>
              <a:defRPr b="1">
                <a:solidFill>
                  <a:srgbClr val="370661"/>
                </a:solidFill>
                <a:latin typeface="Open Sans"/>
                <a:ea typeface="Open Sans"/>
                <a:cs typeface="Open Sans"/>
                <a:sym typeface="Open Sans"/>
              </a:defRPr>
            </a:lvl9pPr>
          </a:lstStyle>
          <a:p>
            <a:endParaRPr dirty="0"/>
          </a:p>
        </p:txBody>
      </p:sp>
      <p:pic>
        <p:nvPicPr>
          <p:cNvPr id="10" name="Google Shape;66;p2">
            <a:extLst>
              <a:ext uri="{FF2B5EF4-FFF2-40B4-BE49-F238E27FC236}">
                <a16:creationId xmlns:a16="http://schemas.microsoft.com/office/drawing/2014/main" id="{649A136B-7A2E-2941-AB0D-6CB107691063}"/>
              </a:ext>
            </a:extLst>
          </p:cNvPr>
          <p:cNvPicPr preferRelativeResize="0"/>
          <p:nvPr userDrawn="1"/>
        </p:nvPicPr>
        <p:blipFill rotWithShape="1">
          <a:blip r:embed="rId3">
            <a:alphaModFix/>
            <a:extLst>
              <a:ext uri="{28A0092B-C50C-407E-A947-70E740481C1C}">
                <a14:useLocalDpi xmlns:a14="http://schemas.microsoft.com/office/drawing/2010/main"/>
              </a:ext>
            </a:extLst>
          </a:blip>
          <a:srcRect b="-231"/>
          <a:stretch/>
        </p:blipFill>
        <p:spPr>
          <a:xfrm>
            <a:off x="11603925" y="0"/>
            <a:ext cx="590700" cy="3772950"/>
          </a:xfrm>
          <a:prstGeom prst="rect">
            <a:avLst/>
          </a:prstGeom>
          <a:noFill/>
          <a:ln>
            <a:noFill/>
          </a:ln>
        </p:spPr>
      </p:pic>
      <p:sp>
        <p:nvSpPr>
          <p:cNvPr id="11" name="Google Shape;67;p2">
            <a:extLst>
              <a:ext uri="{FF2B5EF4-FFF2-40B4-BE49-F238E27FC236}">
                <a16:creationId xmlns:a16="http://schemas.microsoft.com/office/drawing/2014/main" id="{43727CB3-AE7C-6D4B-8A6F-2E50425D599C}"/>
              </a:ext>
            </a:extLst>
          </p:cNvPr>
          <p:cNvSpPr/>
          <p:nvPr userDrawn="1"/>
        </p:nvSpPr>
        <p:spPr>
          <a:xfrm>
            <a:off x="11603919" y="3696759"/>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Tree>
    <p:extLst>
      <p:ext uri="{BB962C8B-B14F-4D97-AF65-F5344CB8AC3E}">
        <p14:creationId xmlns:p14="http://schemas.microsoft.com/office/powerpoint/2010/main" val="3305576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1"/>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178" indent="0">
              <a:buNone/>
              <a:defRPr sz="1900"/>
            </a:lvl2pPr>
            <a:lvl3pPr marL="914354" indent="0">
              <a:buNone/>
              <a:defRPr sz="1600"/>
            </a:lvl3pPr>
            <a:lvl4pPr marL="1371532" indent="0">
              <a:buNone/>
              <a:defRPr sz="1500"/>
            </a:lvl4pPr>
            <a:lvl5pPr marL="1828709" indent="0">
              <a:buNone/>
              <a:defRPr sz="1500"/>
            </a:lvl5pPr>
            <a:lvl6pPr marL="2285886" indent="0">
              <a:buNone/>
              <a:defRPr sz="1500"/>
            </a:lvl6pPr>
            <a:lvl7pPr marL="2743062" indent="0">
              <a:buNone/>
              <a:defRPr sz="1500"/>
            </a:lvl7pPr>
            <a:lvl8pPr marL="3200240" indent="0">
              <a:buNone/>
              <a:defRPr sz="1500"/>
            </a:lvl8pPr>
            <a:lvl9pPr marL="3657418" indent="0">
              <a:buNone/>
              <a:defRPr sz="15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A88BCBDB-77C9-44E1-B8B8-0FED19A87ABE}" type="slidenum">
              <a:rPr lang="en-US" smtClean="0"/>
              <a:pPr>
                <a:defRPr/>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1"/>
            <a:ext cx="4038600" cy="4525963"/>
          </a:xfrm>
        </p:spPr>
        <p:txBody>
          <a:bodyPr/>
          <a:lstStyle>
            <a:lvl1pPr>
              <a:defRPr sz="2800"/>
            </a:lvl1pPr>
            <a:lvl2pPr>
              <a:defRPr sz="2400"/>
            </a:lvl2pPr>
            <a:lvl3pPr>
              <a:defRPr sz="2000"/>
            </a:lvl3pPr>
            <a:lvl4pPr>
              <a:defRPr sz="1900"/>
            </a:lvl4pPr>
            <a:lvl5pPr>
              <a:defRPr sz="19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1"/>
            <a:ext cx="4038600" cy="4525963"/>
          </a:xfrm>
        </p:spPr>
        <p:txBody>
          <a:bodyPr/>
          <a:lstStyle>
            <a:lvl1pPr>
              <a:defRPr sz="2800"/>
            </a:lvl1pPr>
            <a:lvl2pPr>
              <a:defRPr sz="2400"/>
            </a:lvl2pPr>
            <a:lvl3pPr>
              <a:defRPr sz="2000"/>
            </a:lvl3pPr>
            <a:lvl4pPr>
              <a:defRPr sz="1900"/>
            </a:lvl4pPr>
            <a:lvl5pPr>
              <a:defRPr sz="19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C940E2D8-2A86-4844-83F1-0F33DD9CDB74}" type="slidenum">
              <a:rPr lang="en-US" smtClean="0"/>
              <a:pPr>
                <a:defRPr/>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2" y="1535113"/>
            <a:ext cx="4040188" cy="639763"/>
          </a:xfrm>
        </p:spPr>
        <p:txBody>
          <a:bodyPr anchor="b"/>
          <a:lstStyle>
            <a:lvl1pPr marL="0" indent="0">
              <a:buNone/>
              <a:defRPr sz="2400" b="1"/>
            </a:lvl1pPr>
            <a:lvl2pPr marL="457178" indent="0">
              <a:buNone/>
              <a:defRPr sz="2000" b="1"/>
            </a:lvl2pPr>
            <a:lvl3pPr marL="914354" indent="0">
              <a:buNone/>
              <a:defRPr sz="19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2" y="2174875"/>
            <a:ext cx="4040188" cy="3951288"/>
          </a:xfrm>
        </p:spPr>
        <p:txBody>
          <a:bodyPr/>
          <a:lstStyle>
            <a:lvl1pPr>
              <a:defRPr sz="2400"/>
            </a:lvl1pPr>
            <a:lvl2pPr>
              <a:defRPr sz="2000"/>
            </a:lvl2pPr>
            <a:lvl3pPr>
              <a:defRPr sz="19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7" y="1535113"/>
            <a:ext cx="4041775" cy="639763"/>
          </a:xfrm>
        </p:spPr>
        <p:txBody>
          <a:bodyPr anchor="b"/>
          <a:lstStyle>
            <a:lvl1pPr marL="0" indent="0">
              <a:buNone/>
              <a:defRPr sz="2400" b="1"/>
            </a:lvl1pPr>
            <a:lvl2pPr marL="457178" indent="0">
              <a:buNone/>
              <a:defRPr sz="2000" b="1"/>
            </a:lvl2pPr>
            <a:lvl3pPr marL="914354" indent="0">
              <a:buNone/>
              <a:defRPr sz="19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7" y="2174875"/>
            <a:ext cx="4041775" cy="3951288"/>
          </a:xfrm>
        </p:spPr>
        <p:txBody>
          <a:bodyPr/>
          <a:lstStyle>
            <a:lvl1pPr>
              <a:defRPr sz="2400"/>
            </a:lvl1pPr>
            <a:lvl2pPr>
              <a:defRPr sz="2000"/>
            </a:lvl2pPr>
            <a:lvl3pPr>
              <a:defRPr sz="19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80B78B60-0F5B-4FD9-A706-2B636321CE3D}" type="slidenum">
              <a:rPr lang="en-US" smtClean="0"/>
              <a:pPr>
                <a:defRPr/>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519A90FF-2AD2-44F2-AE19-EAFC48E5B764}" type="slidenum">
              <a:rPr lang="en-US" smtClean="0"/>
              <a:pPr>
                <a:defRPr/>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17DCD500-0052-49A9-87B8-ECFA543AB6B6}" type="slidenum">
              <a:rPr lang="en-US" smtClean="0"/>
              <a:pPr>
                <a:defRPr/>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49"/>
            <a:ext cx="3008313" cy="1162051"/>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1" y="273053"/>
            <a:ext cx="5111751"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2" y="1435103"/>
            <a:ext cx="3008313" cy="4691063"/>
          </a:xfrm>
        </p:spPr>
        <p:txBody>
          <a:bodyPr/>
          <a:lstStyle>
            <a:lvl1pPr marL="0" indent="0">
              <a:buNone/>
              <a:defRPr sz="1500"/>
            </a:lvl1pPr>
            <a:lvl2pPr marL="457178" indent="0">
              <a:buNone/>
              <a:defRPr sz="1200"/>
            </a:lvl2pPr>
            <a:lvl3pPr marL="914354" indent="0">
              <a:buNone/>
              <a:defRPr sz="1100"/>
            </a:lvl3pPr>
            <a:lvl4pPr marL="1371532" indent="0">
              <a:buNone/>
              <a:defRPr sz="900"/>
            </a:lvl4pPr>
            <a:lvl5pPr marL="1828709" indent="0">
              <a:buNone/>
              <a:defRPr sz="900"/>
            </a:lvl5pPr>
            <a:lvl6pPr marL="2285886" indent="0">
              <a:buNone/>
              <a:defRPr sz="900"/>
            </a:lvl6pPr>
            <a:lvl7pPr marL="2743062" indent="0">
              <a:buNone/>
              <a:defRPr sz="900"/>
            </a:lvl7pPr>
            <a:lvl8pPr marL="3200240" indent="0">
              <a:buNone/>
              <a:defRPr sz="900"/>
            </a:lvl8pPr>
            <a:lvl9pPr marL="3657418"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D3A752C2-0A90-443A-A81B-9E5D1442F90C}" type="slidenum">
              <a:rPr lang="en-US" smtClean="0"/>
              <a:pPr>
                <a:defRPr/>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9"/>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178" indent="0">
              <a:buNone/>
              <a:defRPr sz="2800"/>
            </a:lvl2pPr>
            <a:lvl3pPr marL="914354" indent="0">
              <a:buNone/>
              <a:defRPr sz="2400"/>
            </a:lvl3pPr>
            <a:lvl4pPr marL="1371532" indent="0">
              <a:buNone/>
              <a:defRPr sz="2000"/>
            </a:lvl4pPr>
            <a:lvl5pPr marL="1828709" indent="0">
              <a:buNone/>
              <a:defRPr sz="2000"/>
            </a:lvl5pPr>
            <a:lvl6pPr marL="2285886" indent="0">
              <a:buNone/>
              <a:defRPr sz="2000"/>
            </a:lvl6pPr>
            <a:lvl7pPr marL="2743062" indent="0">
              <a:buNone/>
              <a:defRPr sz="2000"/>
            </a:lvl7pPr>
            <a:lvl8pPr marL="3200240" indent="0">
              <a:buNone/>
              <a:defRPr sz="2000"/>
            </a:lvl8pPr>
            <a:lvl9pPr marL="3657418" indent="0">
              <a:buNone/>
              <a:defRPr sz="2000"/>
            </a:lvl9pPr>
          </a:lstStyle>
          <a:p>
            <a:pPr lvl="0"/>
            <a:r>
              <a:rPr lang="en-US" noProof="0"/>
              <a:t>Click icon to add picture</a:t>
            </a:r>
          </a:p>
        </p:txBody>
      </p:sp>
      <p:sp>
        <p:nvSpPr>
          <p:cNvPr id="4" name="Text Placeholder 3"/>
          <p:cNvSpPr>
            <a:spLocks noGrp="1"/>
          </p:cNvSpPr>
          <p:nvPr>
            <p:ph type="body" sz="half" idx="2"/>
          </p:nvPr>
        </p:nvSpPr>
        <p:spPr>
          <a:xfrm>
            <a:off x="1792288" y="5367339"/>
            <a:ext cx="5486400" cy="804863"/>
          </a:xfrm>
        </p:spPr>
        <p:txBody>
          <a:bodyPr/>
          <a:lstStyle>
            <a:lvl1pPr marL="0" indent="0">
              <a:buNone/>
              <a:defRPr sz="1500"/>
            </a:lvl1pPr>
            <a:lvl2pPr marL="457178" indent="0">
              <a:buNone/>
              <a:defRPr sz="1200"/>
            </a:lvl2pPr>
            <a:lvl3pPr marL="914354" indent="0">
              <a:buNone/>
              <a:defRPr sz="1100"/>
            </a:lvl3pPr>
            <a:lvl4pPr marL="1371532" indent="0">
              <a:buNone/>
              <a:defRPr sz="900"/>
            </a:lvl4pPr>
            <a:lvl5pPr marL="1828709" indent="0">
              <a:buNone/>
              <a:defRPr sz="900"/>
            </a:lvl5pPr>
            <a:lvl6pPr marL="2285886" indent="0">
              <a:buNone/>
              <a:defRPr sz="900"/>
            </a:lvl6pPr>
            <a:lvl7pPr marL="2743062" indent="0">
              <a:buNone/>
              <a:defRPr sz="900"/>
            </a:lvl7pPr>
            <a:lvl8pPr marL="3200240" indent="0">
              <a:buNone/>
              <a:defRPr sz="900"/>
            </a:lvl8pPr>
            <a:lvl9pPr marL="3657418"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3A46F06B-1413-4079-B097-2DE271D9A3EA}" type="slidenum">
              <a:rPr lang="en-US" smtClean="0"/>
              <a:pPr>
                <a:defRPr/>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bwMode="auto">
          <a:xfrm>
            <a:off x="0" y="-25400"/>
            <a:ext cx="12192000" cy="1143000"/>
          </a:xfrm>
          <a:prstGeom prst="rect">
            <a:avLst/>
          </a:prstGeom>
          <a:noFill/>
          <a:ln w="9525">
            <a:noFill/>
            <a:miter lim="800000"/>
            <a:headEnd/>
            <a:tailEnd/>
          </a:ln>
        </p:spPr>
        <p:txBody>
          <a:bodyPr vert="horz" wrap="square" lIns="91436" tIns="45718" rIns="91436" bIns="45718" numCol="1" anchor="ctr" anchorCtr="0" compatLnSpc="1">
            <a:prstTxWarp prst="textNoShape">
              <a:avLst/>
            </a:prstTxWarp>
          </a:bodyPr>
          <a:lstStyle/>
          <a:p>
            <a:pPr lvl="0"/>
            <a:r>
              <a:rPr lang="en-US"/>
              <a:t>Click to edit Master title style</a:t>
            </a:r>
            <a:endParaRPr lang="en-US" dirty="0"/>
          </a:p>
        </p:txBody>
      </p:sp>
      <p:sp>
        <p:nvSpPr>
          <p:cNvPr id="3075" name="Rectangle 3"/>
          <p:cNvSpPr>
            <a:spLocks noGrp="1" noChangeArrowheads="1"/>
          </p:cNvSpPr>
          <p:nvPr>
            <p:ph type="body" idx="1"/>
          </p:nvPr>
        </p:nvSpPr>
        <p:spPr bwMode="auto">
          <a:xfrm>
            <a:off x="406400" y="1397001"/>
            <a:ext cx="11379200" cy="4729164"/>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100" name="Rectangle 4"/>
          <p:cNvSpPr>
            <a:spLocks noGrp="1" noChangeArrowheads="1"/>
          </p:cNvSpPr>
          <p:nvPr>
            <p:ph type="dt" sz="half" idx="2"/>
          </p:nvPr>
        </p:nvSpPr>
        <p:spPr bwMode="auto">
          <a:xfrm>
            <a:off x="457200" y="6245225"/>
            <a:ext cx="2133600" cy="476251"/>
          </a:xfrm>
          <a:prstGeom prst="rect">
            <a:avLst/>
          </a:prstGeom>
          <a:noFill/>
          <a:ln w="9525">
            <a:noFill/>
            <a:miter lim="800000"/>
            <a:headEnd/>
            <a:tailEnd/>
          </a:ln>
          <a:effectLst/>
        </p:spPr>
        <p:txBody>
          <a:bodyPr vert="horz" wrap="square" lIns="91436" tIns="45718" rIns="91436" bIns="45718" numCol="1" anchor="t" anchorCtr="0" compatLnSpc="1">
            <a:prstTxWarp prst="textNoShape">
              <a:avLst/>
            </a:prstTxWarp>
          </a:bodyPr>
          <a:lstStyle>
            <a:lvl1pPr>
              <a:defRPr sz="1500"/>
            </a:lvl1pPr>
          </a:lstStyle>
          <a:p>
            <a:pPr>
              <a:defRPr/>
            </a:pPr>
            <a:endParaRPr lang="en-US"/>
          </a:p>
        </p:txBody>
      </p:sp>
      <p:sp>
        <p:nvSpPr>
          <p:cNvPr id="4101" name="Rectangle 5"/>
          <p:cNvSpPr>
            <a:spLocks noGrp="1" noChangeArrowheads="1"/>
          </p:cNvSpPr>
          <p:nvPr>
            <p:ph type="ftr" sz="quarter" idx="3"/>
          </p:nvPr>
        </p:nvSpPr>
        <p:spPr bwMode="auto">
          <a:xfrm>
            <a:off x="3124200" y="6245225"/>
            <a:ext cx="2895600" cy="476251"/>
          </a:xfrm>
          <a:prstGeom prst="rect">
            <a:avLst/>
          </a:prstGeom>
          <a:noFill/>
          <a:ln w="9525">
            <a:noFill/>
            <a:miter lim="800000"/>
            <a:headEnd/>
            <a:tailEnd/>
          </a:ln>
          <a:effectLst/>
        </p:spPr>
        <p:txBody>
          <a:bodyPr vert="horz" wrap="square" lIns="91436" tIns="45718" rIns="91436" bIns="45718" numCol="1" anchor="t" anchorCtr="0" compatLnSpc="1">
            <a:prstTxWarp prst="textNoShape">
              <a:avLst/>
            </a:prstTxWarp>
          </a:bodyPr>
          <a:lstStyle>
            <a:lvl1pPr algn="ctr">
              <a:defRPr sz="1500"/>
            </a:lvl1pPr>
          </a:lstStyle>
          <a:p>
            <a:pPr>
              <a:defRPr/>
            </a:pPr>
            <a:endParaRPr lang="en-US"/>
          </a:p>
        </p:txBody>
      </p:sp>
      <p:sp>
        <p:nvSpPr>
          <p:cNvPr id="4102" name="Rectangle 6"/>
          <p:cNvSpPr>
            <a:spLocks noGrp="1" noChangeArrowheads="1"/>
          </p:cNvSpPr>
          <p:nvPr>
            <p:ph type="sldNum" sz="quarter" idx="4"/>
          </p:nvPr>
        </p:nvSpPr>
        <p:spPr bwMode="auto">
          <a:xfrm>
            <a:off x="6553200" y="6245225"/>
            <a:ext cx="2133600" cy="476251"/>
          </a:xfrm>
          <a:prstGeom prst="rect">
            <a:avLst/>
          </a:prstGeom>
          <a:noFill/>
          <a:ln w="9525">
            <a:noFill/>
            <a:miter lim="800000"/>
            <a:headEnd/>
            <a:tailEnd/>
          </a:ln>
          <a:effectLst/>
        </p:spPr>
        <p:txBody>
          <a:bodyPr vert="horz" wrap="square" lIns="91436" tIns="45718" rIns="91436" bIns="45718" numCol="1" anchor="t" anchorCtr="0" compatLnSpc="1">
            <a:prstTxWarp prst="textNoShape">
              <a:avLst/>
            </a:prstTxWarp>
          </a:bodyPr>
          <a:lstStyle>
            <a:lvl1pPr algn="r">
              <a:defRPr sz="1500"/>
            </a:lvl1pPr>
          </a:lstStyle>
          <a:p>
            <a:pPr>
              <a:defRPr/>
            </a:pPr>
            <a:fld id="{6345D6EE-11CE-4895-A65B-A0F0C6A7FE73}" type="slidenum">
              <a:rPr lang="en-US" smtClean="0"/>
              <a:pPr>
                <a:defRPr/>
              </a:pPr>
              <a:t>‹#›</a:t>
            </a:fld>
            <a:endParaRPr lang="en-US" dirty="0"/>
          </a:p>
        </p:txBody>
      </p:sp>
      <p:sp>
        <p:nvSpPr>
          <p:cNvPr id="4103" name="Rectangle 7"/>
          <p:cNvSpPr>
            <a:spLocks noChangeArrowheads="1"/>
          </p:cNvSpPr>
          <p:nvPr/>
        </p:nvSpPr>
        <p:spPr bwMode="auto">
          <a:xfrm>
            <a:off x="0" y="1031242"/>
            <a:ext cx="12192000" cy="60959"/>
          </a:xfrm>
          <a:prstGeom prst="rect">
            <a:avLst/>
          </a:prstGeom>
          <a:gradFill rotWithShape="1">
            <a:gsLst>
              <a:gs pos="0">
                <a:srgbClr val="0000CC"/>
              </a:gs>
              <a:gs pos="100000">
                <a:schemeClr val="tx1"/>
              </a:gs>
            </a:gsLst>
            <a:lin ang="0" scaled="1"/>
          </a:gradFill>
          <a:ln w="9525">
            <a:solidFill>
              <a:schemeClr val="tx1"/>
            </a:solidFill>
            <a:miter lim="800000"/>
            <a:headEnd/>
            <a:tailEnd/>
          </a:ln>
          <a:effectLst/>
        </p:spPr>
        <p:txBody>
          <a:bodyPr wrap="none" lIns="91436" tIns="45718" rIns="91436" bIns="45718" anchor="ctr"/>
          <a:lstStyle/>
          <a:p>
            <a:pPr>
              <a:defRPr/>
            </a:pPr>
            <a:endParaRPr lang="en-US"/>
          </a:p>
        </p:txBody>
      </p:sp>
    </p:spTree>
  </p:cSld>
  <p:clrMap bg1="lt1" tx1="dk1" bg2="lt2" tx2="dk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 id="2147483750" r:id="rId5"/>
    <p:sldLayoutId id="2147483751" r:id="rId6"/>
    <p:sldLayoutId id="2147483752" r:id="rId7"/>
    <p:sldLayoutId id="2147483753" r:id="rId8"/>
    <p:sldLayoutId id="2147483754" r:id="rId9"/>
    <p:sldLayoutId id="2147483755" r:id="rId10"/>
    <p:sldLayoutId id="2147483756" r:id="rId11"/>
    <p:sldLayoutId id="2147483757" r:id="rId12"/>
  </p:sldLayoutIdLst>
  <p:hf hdr="0" ftr="0" dt="0"/>
  <p:txStyles>
    <p:titleStyle>
      <a:lvl1pPr algn="ctr" rtl="0" eaLnBrk="1" fontAlgn="base" hangingPunct="1">
        <a:spcBef>
          <a:spcPct val="0"/>
        </a:spcBef>
        <a:spcAft>
          <a:spcPct val="0"/>
        </a:spcAft>
        <a:defRPr sz="4400">
          <a:solidFill>
            <a:schemeClr val="tx2"/>
          </a:solidFill>
          <a:latin typeface="Calibri" pitchFamily="34" charset="0"/>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178" algn="ctr" rtl="0" eaLnBrk="1" fontAlgn="base" hangingPunct="1">
        <a:spcBef>
          <a:spcPct val="0"/>
        </a:spcBef>
        <a:spcAft>
          <a:spcPct val="0"/>
        </a:spcAft>
        <a:defRPr sz="4400">
          <a:solidFill>
            <a:schemeClr val="tx2"/>
          </a:solidFill>
          <a:latin typeface="Arial" charset="0"/>
        </a:defRPr>
      </a:lvl6pPr>
      <a:lvl7pPr marL="914354" algn="ctr" rtl="0" eaLnBrk="1" fontAlgn="base" hangingPunct="1">
        <a:spcBef>
          <a:spcPct val="0"/>
        </a:spcBef>
        <a:spcAft>
          <a:spcPct val="0"/>
        </a:spcAft>
        <a:defRPr sz="4400">
          <a:solidFill>
            <a:schemeClr val="tx2"/>
          </a:solidFill>
          <a:latin typeface="Arial" charset="0"/>
        </a:defRPr>
      </a:lvl7pPr>
      <a:lvl8pPr marL="1371532" algn="ctr" rtl="0" eaLnBrk="1" fontAlgn="base" hangingPunct="1">
        <a:spcBef>
          <a:spcPct val="0"/>
        </a:spcBef>
        <a:spcAft>
          <a:spcPct val="0"/>
        </a:spcAft>
        <a:defRPr sz="4400">
          <a:solidFill>
            <a:schemeClr val="tx2"/>
          </a:solidFill>
          <a:latin typeface="Arial" charset="0"/>
        </a:defRPr>
      </a:lvl8pPr>
      <a:lvl9pPr marL="1828709" algn="ctr" rtl="0" eaLnBrk="1" fontAlgn="base" hangingPunct="1">
        <a:spcBef>
          <a:spcPct val="0"/>
        </a:spcBef>
        <a:spcAft>
          <a:spcPct val="0"/>
        </a:spcAft>
        <a:defRPr sz="4400">
          <a:solidFill>
            <a:schemeClr val="tx2"/>
          </a:solidFill>
          <a:latin typeface="Arial" charset="0"/>
        </a:defRPr>
      </a:lvl9pPr>
    </p:titleStyle>
    <p:body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p:bodyStyle>
    <p:otherStyle>
      <a:defPPr>
        <a:defRPr lang="en-US"/>
      </a:defPPr>
      <a:lvl1pPr marL="0" algn="l" defTabSz="914354" rtl="0" eaLnBrk="1" latinLnBrk="0" hangingPunct="1">
        <a:defRPr sz="1900" kern="1200">
          <a:solidFill>
            <a:schemeClr val="tx1"/>
          </a:solidFill>
          <a:latin typeface="+mn-lt"/>
          <a:ea typeface="+mn-ea"/>
          <a:cs typeface="+mn-cs"/>
        </a:defRPr>
      </a:lvl1pPr>
      <a:lvl2pPr marL="457178" algn="l" defTabSz="914354" rtl="0" eaLnBrk="1" latinLnBrk="0" hangingPunct="1">
        <a:defRPr sz="1900" kern="1200">
          <a:solidFill>
            <a:schemeClr val="tx1"/>
          </a:solidFill>
          <a:latin typeface="+mn-lt"/>
          <a:ea typeface="+mn-ea"/>
          <a:cs typeface="+mn-cs"/>
        </a:defRPr>
      </a:lvl2pPr>
      <a:lvl3pPr marL="914354" algn="l" defTabSz="914354" rtl="0" eaLnBrk="1" latinLnBrk="0" hangingPunct="1">
        <a:defRPr sz="1900" kern="1200">
          <a:solidFill>
            <a:schemeClr val="tx1"/>
          </a:solidFill>
          <a:latin typeface="+mn-lt"/>
          <a:ea typeface="+mn-ea"/>
          <a:cs typeface="+mn-cs"/>
        </a:defRPr>
      </a:lvl3pPr>
      <a:lvl4pPr marL="1371532" algn="l" defTabSz="914354" rtl="0" eaLnBrk="1" latinLnBrk="0" hangingPunct="1">
        <a:defRPr sz="1900" kern="1200">
          <a:solidFill>
            <a:schemeClr val="tx1"/>
          </a:solidFill>
          <a:latin typeface="+mn-lt"/>
          <a:ea typeface="+mn-ea"/>
          <a:cs typeface="+mn-cs"/>
        </a:defRPr>
      </a:lvl4pPr>
      <a:lvl5pPr marL="1828709" algn="l" defTabSz="914354" rtl="0" eaLnBrk="1" latinLnBrk="0" hangingPunct="1">
        <a:defRPr sz="1900" kern="1200">
          <a:solidFill>
            <a:schemeClr val="tx1"/>
          </a:solidFill>
          <a:latin typeface="+mn-lt"/>
          <a:ea typeface="+mn-ea"/>
          <a:cs typeface="+mn-cs"/>
        </a:defRPr>
      </a:lvl5pPr>
      <a:lvl6pPr marL="2285886" algn="l" defTabSz="914354" rtl="0" eaLnBrk="1" latinLnBrk="0" hangingPunct="1">
        <a:defRPr sz="1900" kern="1200">
          <a:solidFill>
            <a:schemeClr val="tx1"/>
          </a:solidFill>
          <a:latin typeface="+mn-lt"/>
          <a:ea typeface="+mn-ea"/>
          <a:cs typeface="+mn-cs"/>
        </a:defRPr>
      </a:lvl6pPr>
      <a:lvl7pPr marL="2743062" algn="l" defTabSz="914354" rtl="0" eaLnBrk="1" latinLnBrk="0" hangingPunct="1">
        <a:defRPr sz="1900" kern="1200">
          <a:solidFill>
            <a:schemeClr val="tx1"/>
          </a:solidFill>
          <a:latin typeface="+mn-lt"/>
          <a:ea typeface="+mn-ea"/>
          <a:cs typeface="+mn-cs"/>
        </a:defRPr>
      </a:lvl7pPr>
      <a:lvl8pPr marL="3200240" algn="l" defTabSz="914354" rtl="0" eaLnBrk="1" latinLnBrk="0" hangingPunct="1">
        <a:defRPr sz="1900" kern="1200">
          <a:solidFill>
            <a:schemeClr val="tx1"/>
          </a:solidFill>
          <a:latin typeface="+mn-lt"/>
          <a:ea typeface="+mn-ea"/>
          <a:cs typeface="+mn-cs"/>
        </a:defRPr>
      </a:lvl8pPr>
      <a:lvl9pPr marL="3657418" algn="l" defTabSz="914354" rtl="0" eaLnBrk="1" latinLnBrk="0" hangingPunct="1">
        <a:defRPr sz="1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www.votespa.com/Voting-in-PA/pages/drop-box.aspx" TargetMode="External"/><Relationship Id="rId2" Type="http://schemas.openxmlformats.org/officeDocument/2006/relationships/notesSlide" Target="../notesSlides/notesSlide1.xml"/><Relationship Id="rId1" Type="http://schemas.openxmlformats.org/officeDocument/2006/relationships/slideLayout" Target="../slideLayouts/slideLayout4.xml"/><Relationship Id="rId5" Type="http://schemas.openxmlformats.org/officeDocument/2006/relationships/image" Target="../media/image4.tiff"/><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slideLayout" Target="../slideLayouts/slideLayout2.xml"/><Relationship Id="rId7" Type="http://schemas.openxmlformats.org/officeDocument/2006/relationships/image" Target="../media/image14.png"/><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notesSlide" Target="../notesSlides/notesSlide12.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5.xml"/><Relationship Id="rId1" Type="http://schemas.openxmlformats.org/officeDocument/2006/relationships/tags" Target="../tags/tag4.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notesSlide" Target="../notesSlides/notesSlide13.xml"/></Relationships>
</file>

<file path=ppt/slides/_rels/slide16.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tags" Target="../tags/tag8.xml"/><Relationship Id="rId7" Type="http://schemas.openxmlformats.org/officeDocument/2006/relationships/image" Target="../media/image16.png"/><Relationship Id="rId2" Type="http://schemas.openxmlformats.org/officeDocument/2006/relationships/tags" Target="../tags/tag7.xml"/><Relationship Id="rId1" Type="http://schemas.openxmlformats.org/officeDocument/2006/relationships/tags" Target="../tags/tag6.xml"/><Relationship Id="rId6" Type="http://schemas.openxmlformats.org/officeDocument/2006/relationships/notesSlide" Target="../notesSlides/notesSlide14.xml"/><Relationship Id="rId5" Type="http://schemas.openxmlformats.org/officeDocument/2006/relationships/slideLayout" Target="../slideLayouts/slideLayout2.xml"/><Relationship Id="rId10" Type="http://schemas.openxmlformats.org/officeDocument/2006/relationships/image" Target="../media/image19.png"/><Relationship Id="rId4" Type="http://schemas.openxmlformats.org/officeDocument/2006/relationships/tags" Target="../tags/tag9.xml"/><Relationship Id="rId9"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1.xml"/><Relationship Id="rId1" Type="http://schemas.openxmlformats.org/officeDocument/2006/relationships/tags" Target="../tags/tag10.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notesSlide" Target="../notesSlides/notesSlide18.xml"/></Relationships>
</file>

<file path=ppt/slides/_rels/slide24.xml.rels><?xml version="1.0" encoding="UTF-8" standalone="yes"?>
<Relationships xmlns="http://schemas.openxmlformats.org/package/2006/relationships"><Relationship Id="rId8" Type="http://schemas.openxmlformats.org/officeDocument/2006/relationships/notesSlide" Target="../notesSlides/notesSlide19.xml"/><Relationship Id="rId13" Type="http://schemas.openxmlformats.org/officeDocument/2006/relationships/image" Target="../media/image29.png"/><Relationship Id="rId3" Type="http://schemas.openxmlformats.org/officeDocument/2006/relationships/tags" Target="../tags/tag14.xml"/><Relationship Id="rId7" Type="http://schemas.openxmlformats.org/officeDocument/2006/relationships/slideLayout" Target="../slideLayouts/slideLayout2.xml"/><Relationship Id="rId12" Type="http://schemas.openxmlformats.org/officeDocument/2006/relationships/image" Target="../media/image28.png"/><Relationship Id="rId2" Type="http://schemas.openxmlformats.org/officeDocument/2006/relationships/tags" Target="../tags/tag13.xml"/><Relationship Id="rId1" Type="http://schemas.openxmlformats.org/officeDocument/2006/relationships/tags" Target="../tags/tag12.xml"/><Relationship Id="rId6" Type="http://schemas.openxmlformats.org/officeDocument/2006/relationships/tags" Target="../tags/tag17.xml"/><Relationship Id="rId11" Type="http://schemas.openxmlformats.org/officeDocument/2006/relationships/image" Target="../media/image27.png"/><Relationship Id="rId5" Type="http://schemas.openxmlformats.org/officeDocument/2006/relationships/tags" Target="../tags/tag16.xml"/><Relationship Id="rId15" Type="http://schemas.openxmlformats.org/officeDocument/2006/relationships/image" Target="../media/image30.png"/><Relationship Id="rId10" Type="http://schemas.openxmlformats.org/officeDocument/2006/relationships/image" Target="../media/image26.png"/><Relationship Id="rId4" Type="http://schemas.openxmlformats.org/officeDocument/2006/relationships/tags" Target="../tags/tag15.xml"/><Relationship Id="rId9" Type="http://schemas.openxmlformats.org/officeDocument/2006/relationships/image" Target="../media/image25.png"/><Relationship Id="rId14" Type="http://schemas.openxmlformats.org/officeDocument/2006/relationships/image" Target="../media/image23.png"/></Relationships>
</file>

<file path=ppt/slides/_rels/slide2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tags" Target="../tags/tag20.xml"/><Relationship Id="rId7" Type="http://schemas.openxmlformats.org/officeDocument/2006/relationships/image" Target="../media/image33.png"/><Relationship Id="rId2" Type="http://schemas.openxmlformats.org/officeDocument/2006/relationships/tags" Target="../tags/tag19.xml"/><Relationship Id="rId1" Type="http://schemas.openxmlformats.org/officeDocument/2006/relationships/tags" Target="../tags/tag18.xml"/><Relationship Id="rId6" Type="http://schemas.openxmlformats.org/officeDocument/2006/relationships/image" Target="../media/image32.png"/><Relationship Id="rId5" Type="http://schemas.openxmlformats.org/officeDocument/2006/relationships/notesSlide" Target="../notesSlides/notesSlide20.xml"/><Relationship Id="rId4"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slideLayout" Target="../slideLayouts/slideLayout2.xml"/><Relationship Id="rId1" Type="http://schemas.openxmlformats.org/officeDocument/2006/relationships/tags" Target="../tags/tag21.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3.xml"/><Relationship Id="rId1" Type="http://schemas.openxmlformats.org/officeDocument/2006/relationships/tags" Target="../tags/tag22.xml"/><Relationship Id="rId5" Type="http://schemas.openxmlformats.org/officeDocument/2006/relationships/image" Target="../media/image39.png"/><Relationship Id="rId4" Type="http://schemas.openxmlformats.org/officeDocument/2006/relationships/image" Target="../media/image38.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3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5.xml"/><Relationship Id="rId1" Type="http://schemas.openxmlformats.org/officeDocument/2006/relationships/tags" Target="../tags/tag24.xml"/><Relationship Id="rId5" Type="http://schemas.openxmlformats.org/officeDocument/2006/relationships/image" Target="../media/image44.png"/><Relationship Id="rId4" Type="http://schemas.openxmlformats.org/officeDocument/2006/relationships/image" Target="../media/image43.png"/></Relationships>
</file>

<file path=ppt/slides/_rels/slide33.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tags" Target="../tags/tag27.xml"/><Relationship Id="rId7" Type="http://schemas.openxmlformats.org/officeDocument/2006/relationships/image" Target="../media/image46.png"/><Relationship Id="rId12" Type="http://schemas.openxmlformats.org/officeDocument/2006/relationships/image" Target="../media/image45.png"/><Relationship Id="rId2" Type="http://schemas.openxmlformats.org/officeDocument/2006/relationships/tags" Target="../tags/tag26.xml"/><Relationship Id="rId1" Type="http://schemas.openxmlformats.org/officeDocument/2006/relationships/vmlDrawing" Target="../drawings/vmlDrawing1.vml"/><Relationship Id="rId6" Type="http://schemas.openxmlformats.org/officeDocument/2006/relationships/slideLayout" Target="../slideLayouts/slideLayout2.xml"/><Relationship Id="rId11" Type="http://schemas.openxmlformats.org/officeDocument/2006/relationships/oleObject" Target="../embeddings/oleObject1.bin"/><Relationship Id="rId5" Type="http://schemas.openxmlformats.org/officeDocument/2006/relationships/tags" Target="../tags/tag29.xml"/><Relationship Id="rId10" Type="http://schemas.openxmlformats.org/officeDocument/2006/relationships/image" Target="../media/image44.png"/><Relationship Id="rId4" Type="http://schemas.openxmlformats.org/officeDocument/2006/relationships/tags" Target="../tags/tag28.xml"/><Relationship Id="rId9" Type="http://schemas.openxmlformats.org/officeDocument/2006/relationships/image" Target="../media/image48.pn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9.png"/></Relationships>
</file>

<file path=ppt/slides/_rels/slide3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tags" Target="../tags/tag32.xml"/><Relationship Id="rId7" Type="http://schemas.openxmlformats.org/officeDocument/2006/relationships/image" Target="../media/image54.png"/><Relationship Id="rId2" Type="http://schemas.openxmlformats.org/officeDocument/2006/relationships/tags" Target="../tags/tag31.xml"/><Relationship Id="rId1" Type="http://schemas.openxmlformats.org/officeDocument/2006/relationships/tags" Target="../tags/tag30.xml"/><Relationship Id="rId6" Type="http://schemas.openxmlformats.org/officeDocument/2006/relationships/image" Target="../media/image53.png"/><Relationship Id="rId5" Type="http://schemas.openxmlformats.org/officeDocument/2006/relationships/notesSlide" Target="../notesSlides/notesSlide24.xml"/><Relationship Id="rId4" Type="http://schemas.openxmlformats.org/officeDocument/2006/relationships/slideLayout" Target="../slideLayouts/slideLayout2.xml"/><Relationship Id="rId9" Type="http://schemas.openxmlformats.org/officeDocument/2006/relationships/image" Target="../media/image5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61.tiff"/><Relationship Id="rId4" Type="http://schemas.openxmlformats.org/officeDocument/2006/relationships/image" Target="../media/image60.png"/></Relationships>
</file>

<file path=ppt/slides/_rels/slide43.xml.rels><?xml version="1.0" encoding="UTF-8" standalone="yes"?>
<Relationships xmlns="http://schemas.openxmlformats.org/package/2006/relationships"><Relationship Id="rId3" Type="http://schemas.openxmlformats.org/officeDocument/2006/relationships/image" Target="../media/image62.wmf"/><Relationship Id="rId2" Type="http://schemas.openxmlformats.org/officeDocument/2006/relationships/slideLayout" Target="../slideLayouts/slideLayout2.xml"/><Relationship Id="rId1" Type="http://schemas.openxmlformats.org/officeDocument/2006/relationships/tags" Target="../tags/tag33.xml"/><Relationship Id="rId5" Type="http://schemas.openxmlformats.org/officeDocument/2006/relationships/image" Target="../media/image64.png"/><Relationship Id="rId4" Type="http://schemas.openxmlformats.org/officeDocument/2006/relationships/image" Target="../media/image63.wmf"/></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5.xml"/><Relationship Id="rId1" Type="http://schemas.openxmlformats.org/officeDocument/2006/relationships/tags" Target="../tags/tag34.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notesSlide" Target="../notesSlides/notesSlide28.xml"/></Relationships>
</file>

<file path=ppt/slides/_rels/slide45.xml.rels><?xml version="1.0" encoding="UTF-8" standalone="yes"?>
<Relationships xmlns="http://schemas.openxmlformats.org/package/2006/relationships"><Relationship Id="rId8" Type="http://schemas.openxmlformats.org/officeDocument/2006/relationships/image" Target="../media/image67.png"/><Relationship Id="rId13" Type="http://schemas.openxmlformats.org/officeDocument/2006/relationships/image" Target="../media/image71.png"/><Relationship Id="rId3" Type="http://schemas.openxmlformats.org/officeDocument/2006/relationships/tags" Target="../tags/tag38.xml"/><Relationship Id="rId7" Type="http://schemas.openxmlformats.org/officeDocument/2006/relationships/notesSlide" Target="../notesSlides/notesSlide29.xml"/><Relationship Id="rId12" Type="http://schemas.openxmlformats.org/officeDocument/2006/relationships/image" Target="../media/image70.png"/><Relationship Id="rId2" Type="http://schemas.openxmlformats.org/officeDocument/2006/relationships/tags" Target="../tags/tag37.xml"/><Relationship Id="rId1" Type="http://schemas.openxmlformats.org/officeDocument/2006/relationships/tags" Target="../tags/tag36.xml"/><Relationship Id="rId6" Type="http://schemas.openxmlformats.org/officeDocument/2006/relationships/slideLayout" Target="../slideLayouts/slideLayout2.xml"/><Relationship Id="rId11" Type="http://schemas.openxmlformats.org/officeDocument/2006/relationships/image" Target="../media/image69.png"/><Relationship Id="rId5" Type="http://schemas.openxmlformats.org/officeDocument/2006/relationships/tags" Target="../tags/tag40.xml"/><Relationship Id="rId10" Type="http://schemas.openxmlformats.org/officeDocument/2006/relationships/image" Target="../media/image66.png"/><Relationship Id="rId4" Type="http://schemas.openxmlformats.org/officeDocument/2006/relationships/tags" Target="../tags/tag39.xml"/><Relationship Id="rId9" Type="http://schemas.openxmlformats.org/officeDocument/2006/relationships/image" Target="../media/image68.png"/></Relationships>
</file>

<file path=ppt/slides/_rels/slide46.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4915FB3-CFDD-9D42-BDC4-7508205BD445}"/>
              </a:ext>
            </a:extLst>
          </p:cNvPr>
          <p:cNvSpPr>
            <a:spLocks noGrp="1"/>
          </p:cNvSpPr>
          <p:nvPr>
            <p:ph type="title"/>
          </p:nvPr>
        </p:nvSpPr>
        <p:spPr/>
        <p:txBody>
          <a:bodyPr/>
          <a:lstStyle/>
          <a:p>
            <a:pPr algn="l"/>
            <a:r>
              <a:rPr lang="en-US" dirty="0"/>
              <a:t>Reminders</a:t>
            </a:r>
          </a:p>
        </p:txBody>
      </p:sp>
      <p:sp>
        <p:nvSpPr>
          <p:cNvPr id="4" name="Content Placeholder 3">
            <a:extLst>
              <a:ext uri="{FF2B5EF4-FFF2-40B4-BE49-F238E27FC236}">
                <a16:creationId xmlns:a16="http://schemas.microsoft.com/office/drawing/2014/main" id="{3711350E-4162-F342-8982-4CFC16DEA3CA}"/>
              </a:ext>
            </a:extLst>
          </p:cNvPr>
          <p:cNvSpPr>
            <a:spLocks noGrp="1"/>
          </p:cNvSpPr>
          <p:nvPr>
            <p:ph sz="half" idx="1"/>
          </p:nvPr>
        </p:nvSpPr>
        <p:spPr>
          <a:xfrm>
            <a:off x="306010" y="1117600"/>
            <a:ext cx="6856789" cy="5588000"/>
          </a:xfrm>
        </p:spPr>
        <p:txBody>
          <a:bodyPr>
            <a:noAutofit/>
          </a:bodyPr>
          <a:lstStyle/>
          <a:p>
            <a:r>
              <a:rPr lang="en-US" sz="2300" dirty="0"/>
              <a:t>12 days until the American election. I voted. Did you? If you haven’t returned your PA mail-in ballot yet, post it today or drop it off here: </a:t>
            </a:r>
            <a:r>
              <a:rPr lang="en-US" sz="1800" dirty="0">
                <a:hlinkClick r:id="rId3"/>
              </a:rPr>
              <a:t>https://www.votespa.com/Voting-in-PA/pages/drop-box.aspx</a:t>
            </a:r>
            <a:endParaRPr lang="en-US" sz="1800" dirty="0"/>
          </a:p>
          <a:p>
            <a:endParaRPr lang="en-US" sz="2300" dirty="0"/>
          </a:p>
          <a:p>
            <a:r>
              <a:rPr lang="en-US" sz="2300" dirty="0"/>
              <a:t>Midterm details:</a:t>
            </a:r>
            <a:br>
              <a:rPr lang="en-US" sz="2300" dirty="0"/>
            </a:br>
            <a:r>
              <a:rPr lang="en-US" sz="2300" dirty="0"/>
              <a:t>* Saturday Oct 24: Practice midterm is due.</a:t>
            </a:r>
            <a:br>
              <a:rPr lang="en-US" sz="2300" dirty="0"/>
            </a:br>
            <a:r>
              <a:rPr lang="en-US" sz="2300" dirty="0"/>
              <a:t>* Midterm available Monday Oct 26 and Tuesday Oct 27.</a:t>
            </a:r>
            <a:br>
              <a:rPr lang="en-US" sz="2300" dirty="0"/>
            </a:br>
            <a:r>
              <a:rPr lang="en-US" sz="2300" dirty="0"/>
              <a:t>* 3 hour block.  Open book, open notes, no collaboration.</a:t>
            </a:r>
          </a:p>
          <a:p>
            <a:endParaRPr lang="en-US" sz="2300" dirty="0"/>
          </a:p>
          <a:p>
            <a:r>
              <a:rPr lang="en-US" sz="2300" dirty="0"/>
              <a:t>Partners on HW will be likely details after midterm.</a:t>
            </a:r>
          </a:p>
          <a:p>
            <a:endParaRPr lang="en-US" sz="2300" dirty="0"/>
          </a:p>
        </p:txBody>
      </p:sp>
      <p:pic>
        <p:nvPicPr>
          <p:cNvPr id="2050" name="Picture 2" descr="Attack of the Clones Minute 49: Vote for Yoda - The Star Wars Minute Wiki">
            <a:extLst>
              <a:ext uri="{FF2B5EF4-FFF2-40B4-BE49-F238E27FC236}">
                <a16:creationId xmlns:a16="http://schemas.microsoft.com/office/drawing/2014/main" id="{E9F64C69-DDC1-2F4C-BD83-21C79B61F0A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51272" y="-30843"/>
            <a:ext cx="4740728" cy="685825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1006E41C-2D43-404F-808D-EE0352D67436}"/>
              </a:ext>
            </a:extLst>
          </p:cNvPr>
          <p:cNvPicPr>
            <a:picLocks noChangeAspect="1"/>
          </p:cNvPicPr>
          <p:nvPr/>
        </p:nvPicPr>
        <p:blipFill>
          <a:blip r:embed="rId5"/>
          <a:stretch>
            <a:fillRect/>
          </a:stretch>
        </p:blipFill>
        <p:spPr>
          <a:xfrm>
            <a:off x="4635500" y="-30843"/>
            <a:ext cx="7556500" cy="4597400"/>
          </a:xfrm>
          <a:prstGeom prst="rect">
            <a:avLst/>
          </a:prstGeom>
        </p:spPr>
      </p:pic>
    </p:spTree>
    <p:extLst>
      <p:ext uri="{BB962C8B-B14F-4D97-AF65-F5344CB8AC3E}">
        <p14:creationId xmlns:p14="http://schemas.microsoft.com/office/powerpoint/2010/main" val="16020670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U-Turn Arrow 11"/>
          <p:cNvSpPr/>
          <p:nvPr/>
        </p:nvSpPr>
        <p:spPr>
          <a:xfrm rot="16200000">
            <a:off x="3429000" y="1828801"/>
            <a:ext cx="2209800" cy="1752600"/>
          </a:xfrm>
          <a:prstGeom prst="uturnArrow">
            <a:avLst>
              <a:gd name="adj1" fmla="val 12068"/>
              <a:gd name="adj2" fmla="val 18757"/>
              <a:gd name="adj3" fmla="val 25000"/>
              <a:gd name="adj4" fmla="val 43750"/>
              <a:gd name="adj5" fmla="val 92838"/>
            </a:avLst>
          </a:prstGeom>
          <a:solidFill>
            <a:schemeClr val="bg2">
              <a:lumMod val="40000"/>
              <a:lumOff val="6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Calibri"/>
              <a:cs typeface="Calibri"/>
            </a:endParaRPr>
          </a:p>
        </p:txBody>
      </p:sp>
      <p:sp>
        <p:nvSpPr>
          <p:cNvPr id="11" name="U-Turn Arrow 10"/>
          <p:cNvSpPr/>
          <p:nvPr/>
        </p:nvSpPr>
        <p:spPr>
          <a:xfrm rot="5400000">
            <a:off x="6248400" y="2057400"/>
            <a:ext cx="2209800" cy="1752600"/>
          </a:xfrm>
          <a:prstGeom prst="uturnArrow">
            <a:avLst>
              <a:gd name="adj1" fmla="val 12068"/>
              <a:gd name="adj2" fmla="val 18757"/>
              <a:gd name="adj3" fmla="val 25000"/>
              <a:gd name="adj4" fmla="val 43750"/>
              <a:gd name="adj5" fmla="val 64298"/>
            </a:avLst>
          </a:prstGeom>
          <a:solidFill>
            <a:schemeClr val="bg2">
              <a:lumMod val="40000"/>
              <a:lumOff val="6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Calibri"/>
              <a:cs typeface="Calibri"/>
            </a:endParaRPr>
          </a:p>
        </p:txBody>
      </p:sp>
      <p:sp>
        <p:nvSpPr>
          <p:cNvPr id="17409" name="Rectangle 2"/>
          <p:cNvSpPr>
            <a:spLocks noGrp="1" noChangeArrowheads="1"/>
          </p:cNvSpPr>
          <p:nvPr>
            <p:ph type="title"/>
          </p:nvPr>
        </p:nvSpPr>
        <p:spPr/>
        <p:txBody>
          <a:bodyPr/>
          <a:lstStyle/>
          <a:p>
            <a:r>
              <a:rPr lang="en-US">
                <a:ea typeface="ＭＳ Ｐゴシック" pitchFamily="34" charset="-128"/>
              </a:rPr>
              <a:t>Reinforcement Learning</a:t>
            </a:r>
          </a:p>
        </p:txBody>
      </p:sp>
      <p:sp>
        <p:nvSpPr>
          <p:cNvPr id="17410" name="Rectangle 3"/>
          <p:cNvSpPr>
            <a:spLocks noGrp="1" noChangeArrowheads="1"/>
          </p:cNvSpPr>
          <p:nvPr>
            <p:ph idx="1"/>
          </p:nvPr>
        </p:nvSpPr>
        <p:spPr>
          <a:xfrm>
            <a:off x="1905000" y="4419600"/>
            <a:ext cx="8382000" cy="2057401"/>
          </a:xfrm>
        </p:spPr>
        <p:txBody>
          <a:bodyPr/>
          <a:lstStyle/>
          <a:p>
            <a:pPr>
              <a:lnSpc>
                <a:spcPct val="90000"/>
              </a:lnSpc>
            </a:pPr>
            <a:r>
              <a:rPr lang="en-US" sz="2800" dirty="0">
                <a:latin typeface="Calibri"/>
                <a:ea typeface="ＭＳ Ｐゴシック" pitchFamily="34" charset="-128"/>
                <a:cs typeface="Calibri"/>
              </a:rPr>
              <a:t>Basic idea:</a:t>
            </a:r>
          </a:p>
          <a:p>
            <a:pPr lvl="1">
              <a:lnSpc>
                <a:spcPct val="90000"/>
              </a:lnSpc>
            </a:pPr>
            <a:r>
              <a:rPr lang="en-US" sz="2400" dirty="0">
                <a:latin typeface="Calibri"/>
                <a:ea typeface="ＭＳ Ｐゴシック" pitchFamily="34" charset="-128"/>
                <a:cs typeface="Calibri"/>
              </a:rPr>
              <a:t>Receive feedback in the form of </a:t>
            </a:r>
            <a:r>
              <a:rPr lang="en-US" sz="2400" dirty="0">
                <a:solidFill>
                  <a:srgbClr val="CC0000"/>
                </a:solidFill>
                <a:latin typeface="Calibri"/>
                <a:ea typeface="ＭＳ Ｐゴシック" pitchFamily="34" charset="-128"/>
                <a:cs typeface="Calibri"/>
              </a:rPr>
              <a:t>rewards</a:t>
            </a:r>
          </a:p>
          <a:p>
            <a:pPr lvl="1">
              <a:lnSpc>
                <a:spcPct val="90000"/>
              </a:lnSpc>
            </a:pPr>
            <a:r>
              <a:rPr lang="en-US" sz="2400" dirty="0">
                <a:latin typeface="Calibri"/>
                <a:ea typeface="ＭＳ Ｐゴシック" pitchFamily="34" charset="-128"/>
                <a:cs typeface="Calibri"/>
              </a:rPr>
              <a:t>Agent’</a:t>
            </a:r>
            <a:r>
              <a:rPr lang="en-US" altLang="ja-JP" sz="2400" dirty="0">
                <a:latin typeface="Calibri"/>
                <a:ea typeface="ＭＳ Ｐゴシック" pitchFamily="34" charset="-128"/>
                <a:cs typeface="Calibri"/>
              </a:rPr>
              <a:t>s utility is defined by the reward function</a:t>
            </a:r>
          </a:p>
          <a:p>
            <a:pPr lvl="1">
              <a:lnSpc>
                <a:spcPct val="90000"/>
              </a:lnSpc>
            </a:pPr>
            <a:r>
              <a:rPr lang="en-US" sz="2400" dirty="0">
                <a:latin typeface="Calibri"/>
                <a:ea typeface="ＭＳ Ｐゴシック" pitchFamily="34" charset="-128"/>
                <a:cs typeface="Calibri"/>
              </a:rPr>
              <a:t>Must (learn to) act so as to </a:t>
            </a:r>
            <a:r>
              <a:rPr lang="en-US" sz="2400" dirty="0">
                <a:solidFill>
                  <a:srgbClr val="CC0000"/>
                </a:solidFill>
                <a:latin typeface="Calibri"/>
                <a:ea typeface="ＭＳ Ｐゴシック" pitchFamily="34" charset="-128"/>
                <a:cs typeface="Calibri"/>
              </a:rPr>
              <a:t>maximize expected rewards</a:t>
            </a:r>
          </a:p>
          <a:p>
            <a:pPr lvl="1">
              <a:lnSpc>
                <a:spcPct val="90000"/>
              </a:lnSpc>
            </a:pPr>
            <a:r>
              <a:rPr lang="en-US" sz="2400" dirty="0">
                <a:latin typeface="Calibri"/>
                <a:ea typeface="ＭＳ Ｐゴシック" pitchFamily="34" charset="-128"/>
                <a:cs typeface="Calibri"/>
              </a:rPr>
              <a:t>All learning is based on observed samples of outcomes!</a:t>
            </a:r>
          </a:p>
        </p:txBody>
      </p:sp>
      <p:sp>
        <p:nvSpPr>
          <p:cNvPr id="7" name="Rounded Rectangle 6"/>
          <p:cNvSpPr/>
          <p:nvPr/>
        </p:nvSpPr>
        <p:spPr>
          <a:xfrm>
            <a:off x="4953000" y="3124200"/>
            <a:ext cx="2133600" cy="1143000"/>
          </a:xfrm>
          <a:prstGeom prst="roundRect">
            <a:avLst>
              <a:gd name="adj" fmla="val 40599"/>
            </a:avLst>
          </a:prstGeom>
          <a:solidFill>
            <a:srgbClr val="B5E3C8"/>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00" dirty="0">
                <a:solidFill>
                  <a:schemeClr val="tx1"/>
                </a:solidFill>
                <a:latin typeface="Calibri"/>
                <a:cs typeface="Calibri"/>
              </a:rPr>
              <a:t>Environment</a:t>
            </a:r>
          </a:p>
        </p:txBody>
      </p:sp>
      <p:sp>
        <p:nvSpPr>
          <p:cNvPr id="10" name="Trapezoid 9"/>
          <p:cNvSpPr/>
          <p:nvPr/>
        </p:nvSpPr>
        <p:spPr>
          <a:xfrm>
            <a:off x="4953000" y="1447800"/>
            <a:ext cx="2133600" cy="1066800"/>
          </a:xfrm>
          <a:prstGeom prst="trapezoid">
            <a:avLst>
              <a:gd name="adj" fmla="val 58183"/>
            </a:avLst>
          </a:prstGeom>
          <a:solidFill>
            <a:srgbClr val="CCECFF"/>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600" dirty="0">
              <a:solidFill>
                <a:schemeClr val="tx1"/>
              </a:solidFill>
              <a:latin typeface="Calibri"/>
              <a:cs typeface="Calibri"/>
            </a:endParaRPr>
          </a:p>
          <a:p>
            <a:pPr algn="ctr"/>
            <a:r>
              <a:rPr lang="en-US" sz="2600" dirty="0">
                <a:solidFill>
                  <a:schemeClr val="tx1"/>
                </a:solidFill>
                <a:latin typeface="Calibri"/>
                <a:cs typeface="Calibri"/>
              </a:rPr>
              <a:t>Agent</a:t>
            </a:r>
          </a:p>
        </p:txBody>
      </p:sp>
      <p:sp>
        <p:nvSpPr>
          <p:cNvPr id="13" name="TextBox 12"/>
          <p:cNvSpPr txBox="1"/>
          <p:nvPr/>
        </p:nvSpPr>
        <p:spPr>
          <a:xfrm>
            <a:off x="8077200" y="2590800"/>
            <a:ext cx="1600200" cy="400110"/>
          </a:xfrm>
          <a:prstGeom prst="rect">
            <a:avLst/>
          </a:prstGeom>
          <a:noFill/>
        </p:spPr>
        <p:txBody>
          <a:bodyPr wrap="square" rtlCol="0">
            <a:spAutoFit/>
          </a:bodyPr>
          <a:lstStyle/>
          <a:p>
            <a:pPr algn="ctr"/>
            <a:r>
              <a:rPr lang="en-US" sz="2000" dirty="0">
                <a:latin typeface="Calibri"/>
                <a:cs typeface="Calibri"/>
              </a:rPr>
              <a:t>Actions: a</a:t>
            </a:r>
          </a:p>
        </p:txBody>
      </p:sp>
      <p:sp>
        <p:nvSpPr>
          <p:cNvPr id="14" name="TextBox 13"/>
          <p:cNvSpPr txBox="1"/>
          <p:nvPr/>
        </p:nvSpPr>
        <p:spPr>
          <a:xfrm>
            <a:off x="2209800" y="2416314"/>
            <a:ext cx="1600200" cy="707886"/>
          </a:xfrm>
          <a:prstGeom prst="rect">
            <a:avLst/>
          </a:prstGeom>
          <a:noFill/>
        </p:spPr>
        <p:txBody>
          <a:bodyPr wrap="square" rtlCol="0">
            <a:spAutoFit/>
          </a:bodyPr>
          <a:lstStyle/>
          <a:p>
            <a:pPr algn="ctr"/>
            <a:r>
              <a:rPr lang="en-US" sz="2000" dirty="0">
                <a:latin typeface="Calibri"/>
                <a:cs typeface="Calibri"/>
              </a:rPr>
              <a:t>State: s</a:t>
            </a:r>
          </a:p>
          <a:p>
            <a:pPr algn="ctr"/>
            <a:r>
              <a:rPr lang="en-US" sz="2000" dirty="0">
                <a:solidFill>
                  <a:srgbClr val="C00000"/>
                </a:solidFill>
                <a:latin typeface="Calibri"/>
                <a:cs typeface="Calibri"/>
              </a:rPr>
              <a:t>Reward: r</a:t>
            </a:r>
          </a:p>
        </p:txBody>
      </p:sp>
    </p:spTree>
    <p:extLst>
      <p:ext uri="{BB962C8B-B14F-4D97-AF65-F5344CB8AC3E}">
        <p14:creationId xmlns:p14="http://schemas.microsoft.com/office/powerpoint/2010/main" val="1493318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2"/>
          <p:cNvSpPr>
            <a:spLocks noGrp="1" noChangeArrowheads="1"/>
          </p:cNvSpPr>
          <p:nvPr>
            <p:ph type="title"/>
          </p:nvPr>
        </p:nvSpPr>
        <p:spPr/>
        <p:txBody>
          <a:bodyPr/>
          <a:lstStyle/>
          <a:p>
            <a:r>
              <a:rPr lang="en-US">
                <a:latin typeface="Calibri"/>
                <a:ea typeface="ＭＳ Ｐゴシック" pitchFamily="34" charset="-128"/>
                <a:cs typeface="Calibri"/>
              </a:rPr>
              <a:t>Reinforcement Learning</a:t>
            </a:r>
          </a:p>
        </p:txBody>
      </p:sp>
      <p:sp>
        <p:nvSpPr>
          <p:cNvPr id="24578" name="Rectangle 3"/>
          <p:cNvSpPr>
            <a:spLocks noGrp="1" noChangeArrowheads="1"/>
          </p:cNvSpPr>
          <p:nvPr>
            <p:ph idx="1"/>
          </p:nvPr>
        </p:nvSpPr>
        <p:spPr>
          <a:xfrm>
            <a:off x="457200" y="1417637"/>
            <a:ext cx="11049000" cy="4525963"/>
          </a:xfrm>
        </p:spPr>
        <p:txBody>
          <a:bodyPr/>
          <a:lstStyle/>
          <a:p>
            <a:r>
              <a:rPr lang="en-US" sz="2800" dirty="0">
                <a:latin typeface="Calibri"/>
                <a:ea typeface="ＭＳ Ｐゴシック" pitchFamily="34" charset="-128"/>
                <a:cs typeface="Calibri"/>
              </a:rPr>
              <a:t>Still assume a Markov decision process (MDP):</a:t>
            </a:r>
          </a:p>
          <a:p>
            <a:pPr lvl="1"/>
            <a:r>
              <a:rPr lang="en-US" sz="2400" dirty="0">
                <a:latin typeface="Calibri"/>
                <a:ea typeface="ＭＳ Ｐゴシック" pitchFamily="34" charset="-128"/>
                <a:cs typeface="Calibri"/>
              </a:rPr>
              <a:t>A </a:t>
            </a:r>
            <a:r>
              <a:rPr lang="en-US" sz="2400" dirty="0">
                <a:solidFill>
                  <a:srgbClr val="CC0000"/>
                </a:solidFill>
                <a:latin typeface="Calibri"/>
                <a:ea typeface="ＭＳ Ｐゴシック" pitchFamily="34" charset="-128"/>
                <a:cs typeface="Calibri"/>
              </a:rPr>
              <a:t>set of states s </a:t>
            </a:r>
            <a:r>
              <a:rPr lang="en-US" sz="2400" dirty="0">
                <a:solidFill>
                  <a:srgbClr val="CC0000"/>
                </a:solidFill>
                <a:latin typeface="Calibri"/>
                <a:ea typeface="ＭＳ Ｐゴシック" pitchFamily="34" charset="-128"/>
                <a:cs typeface="Calibri"/>
                <a:sym typeface="Symbol" pitchFamily="18" charset="2"/>
              </a:rPr>
              <a:t> </a:t>
            </a:r>
            <a:r>
              <a:rPr lang="en-US" sz="2400" dirty="0">
                <a:solidFill>
                  <a:srgbClr val="CC0000"/>
                </a:solidFill>
                <a:latin typeface="Calibri"/>
                <a:ea typeface="ＭＳ Ｐゴシック" pitchFamily="34" charset="-128"/>
                <a:cs typeface="Calibri"/>
              </a:rPr>
              <a:t>S</a:t>
            </a:r>
          </a:p>
          <a:p>
            <a:pPr lvl="1"/>
            <a:r>
              <a:rPr lang="en-US" sz="2400" dirty="0">
                <a:latin typeface="Calibri"/>
                <a:ea typeface="ＭＳ Ｐゴシック" pitchFamily="34" charset="-128"/>
                <a:cs typeface="Calibri"/>
              </a:rPr>
              <a:t>A </a:t>
            </a:r>
            <a:r>
              <a:rPr lang="en-US" sz="2400" dirty="0">
                <a:solidFill>
                  <a:srgbClr val="CC0000"/>
                </a:solidFill>
                <a:latin typeface="Calibri"/>
                <a:ea typeface="ＭＳ Ｐゴシック" pitchFamily="34" charset="-128"/>
                <a:cs typeface="Calibri"/>
              </a:rPr>
              <a:t>set of actions (per state) A</a:t>
            </a:r>
          </a:p>
          <a:p>
            <a:pPr lvl="1"/>
            <a:r>
              <a:rPr lang="en-US" sz="2400" dirty="0">
                <a:latin typeface="Calibri"/>
                <a:ea typeface="ＭＳ Ｐゴシック" pitchFamily="34" charset="-128"/>
                <a:cs typeface="Calibri"/>
              </a:rPr>
              <a:t>A </a:t>
            </a:r>
            <a:r>
              <a:rPr lang="en-US" sz="2400" dirty="0">
                <a:solidFill>
                  <a:srgbClr val="CC0000"/>
                </a:solidFill>
                <a:latin typeface="Calibri"/>
                <a:ea typeface="ＭＳ Ｐゴシック" pitchFamily="34" charset="-128"/>
                <a:cs typeface="Calibri"/>
              </a:rPr>
              <a:t>model T(</a:t>
            </a:r>
            <a:r>
              <a:rPr lang="en-US" sz="2400" dirty="0" err="1">
                <a:solidFill>
                  <a:srgbClr val="CC0000"/>
                </a:solidFill>
                <a:latin typeface="Calibri"/>
                <a:ea typeface="ＭＳ Ｐゴシック" pitchFamily="34" charset="-128"/>
                <a:cs typeface="Calibri"/>
              </a:rPr>
              <a:t>s,a,s</a:t>
            </a:r>
            <a:r>
              <a:rPr lang="en-US" altLang="ja-JP" sz="2400" dirty="0">
                <a:solidFill>
                  <a:srgbClr val="CC0000"/>
                </a:solidFill>
                <a:latin typeface="Calibri"/>
                <a:ea typeface="ＭＳ Ｐゴシック" pitchFamily="34" charset="-128"/>
                <a:cs typeface="Calibri"/>
              </a:rPr>
              <a:t>’)</a:t>
            </a:r>
            <a:endParaRPr lang="en-US" altLang="ja-JP" sz="2400" dirty="0">
              <a:latin typeface="Calibri"/>
              <a:ea typeface="ＭＳ Ｐゴシック" pitchFamily="34" charset="-128"/>
              <a:cs typeface="Calibri"/>
            </a:endParaRPr>
          </a:p>
          <a:p>
            <a:pPr lvl="1"/>
            <a:r>
              <a:rPr lang="en-US" sz="2400" dirty="0">
                <a:latin typeface="Calibri"/>
                <a:ea typeface="ＭＳ Ｐゴシック" pitchFamily="34" charset="-128"/>
                <a:cs typeface="Calibri"/>
              </a:rPr>
              <a:t>A </a:t>
            </a:r>
            <a:r>
              <a:rPr lang="en-US" sz="2400" dirty="0">
                <a:solidFill>
                  <a:srgbClr val="CC0000"/>
                </a:solidFill>
                <a:latin typeface="Calibri"/>
                <a:ea typeface="ＭＳ Ｐゴシック" pitchFamily="34" charset="-128"/>
                <a:cs typeface="Calibri"/>
              </a:rPr>
              <a:t>reward function R(</a:t>
            </a:r>
            <a:r>
              <a:rPr lang="en-US" sz="2400" dirty="0" err="1">
                <a:solidFill>
                  <a:srgbClr val="CC0000"/>
                </a:solidFill>
                <a:latin typeface="Calibri"/>
                <a:ea typeface="ＭＳ Ｐゴシック" pitchFamily="34" charset="-128"/>
                <a:cs typeface="Calibri"/>
              </a:rPr>
              <a:t>s,a,s</a:t>
            </a:r>
            <a:r>
              <a:rPr lang="en-US" altLang="ja-JP" sz="2400" dirty="0">
                <a:solidFill>
                  <a:srgbClr val="CC0000"/>
                </a:solidFill>
                <a:latin typeface="Calibri"/>
                <a:ea typeface="ＭＳ Ｐゴシック" pitchFamily="34" charset="-128"/>
                <a:cs typeface="Calibri"/>
              </a:rPr>
              <a:t>’)</a:t>
            </a:r>
            <a:endParaRPr lang="en-US" altLang="ja-JP" sz="2400" dirty="0">
              <a:latin typeface="Calibri"/>
              <a:ea typeface="ＭＳ Ｐゴシック" pitchFamily="34" charset="-128"/>
              <a:cs typeface="Calibri"/>
            </a:endParaRPr>
          </a:p>
          <a:p>
            <a:r>
              <a:rPr lang="en-US" sz="2800" dirty="0">
                <a:latin typeface="Calibri"/>
                <a:ea typeface="ＭＳ Ｐゴシック" pitchFamily="34" charset="-128"/>
                <a:cs typeface="Calibri"/>
              </a:rPr>
              <a:t>Still looking for a policy </a:t>
            </a:r>
            <a:r>
              <a:rPr lang="en-US" sz="2800" dirty="0">
                <a:solidFill>
                  <a:srgbClr val="CC0000"/>
                </a:solidFill>
                <a:latin typeface="Calibri"/>
                <a:ea typeface="ＭＳ Ｐゴシック" pitchFamily="34" charset="-128"/>
                <a:cs typeface="Calibri"/>
                <a:sym typeface="Symbol" pitchFamily="18" charset="2"/>
              </a:rPr>
              <a:t>(s)</a:t>
            </a:r>
          </a:p>
          <a:p>
            <a:pPr lvl="1"/>
            <a:endParaRPr lang="en-US" sz="2000" dirty="0">
              <a:latin typeface="Calibri"/>
              <a:ea typeface="ＭＳ Ｐゴシック" pitchFamily="34" charset="-128"/>
              <a:cs typeface="Calibri"/>
              <a:sym typeface="Symbol" pitchFamily="18" charset="2"/>
            </a:endParaRPr>
          </a:p>
          <a:p>
            <a:r>
              <a:rPr lang="en-US" sz="2800" dirty="0">
                <a:latin typeface="Calibri"/>
                <a:ea typeface="ＭＳ Ｐゴシック" pitchFamily="34" charset="-128"/>
                <a:cs typeface="Calibri"/>
                <a:sym typeface="Symbol" pitchFamily="18" charset="2"/>
              </a:rPr>
              <a:t>New twist: </a:t>
            </a:r>
            <a:r>
              <a:rPr lang="en-US" sz="2800" dirty="0">
                <a:solidFill>
                  <a:srgbClr val="CC0000"/>
                </a:solidFill>
                <a:latin typeface="Calibri"/>
                <a:ea typeface="ＭＳ Ｐゴシック" pitchFamily="34" charset="-128"/>
                <a:cs typeface="Calibri"/>
                <a:sym typeface="Symbol" pitchFamily="18" charset="2"/>
              </a:rPr>
              <a:t>don</a:t>
            </a:r>
            <a:r>
              <a:rPr lang="en-US" altLang="ja-JP" sz="2800" dirty="0">
                <a:solidFill>
                  <a:srgbClr val="CC0000"/>
                </a:solidFill>
                <a:latin typeface="Calibri"/>
                <a:ea typeface="ＭＳ Ｐゴシック" pitchFamily="34" charset="-128"/>
                <a:cs typeface="Calibri"/>
                <a:sym typeface="Symbol" pitchFamily="18" charset="2"/>
              </a:rPr>
              <a:t>’t know T or R</a:t>
            </a:r>
          </a:p>
          <a:p>
            <a:pPr lvl="1"/>
            <a:r>
              <a:rPr lang="en-US" sz="2400" dirty="0">
                <a:latin typeface="Calibri"/>
                <a:ea typeface="ＭＳ Ｐゴシック" pitchFamily="34" charset="-128"/>
                <a:cs typeface="Calibri"/>
                <a:sym typeface="Symbol" pitchFamily="18" charset="2"/>
              </a:rPr>
              <a:t>I.e. we don’</a:t>
            </a:r>
            <a:r>
              <a:rPr lang="en-US" altLang="ja-JP" sz="2400" dirty="0">
                <a:latin typeface="Calibri"/>
                <a:ea typeface="ＭＳ Ｐゴシック" pitchFamily="34" charset="-128"/>
                <a:cs typeface="Calibri"/>
                <a:sym typeface="Symbol" pitchFamily="18" charset="2"/>
              </a:rPr>
              <a:t>t know which states are good or what the actions do</a:t>
            </a:r>
          </a:p>
          <a:p>
            <a:pPr lvl="1"/>
            <a:r>
              <a:rPr lang="en-US" sz="2400" dirty="0">
                <a:latin typeface="Calibri"/>
                <a:ea typeface="ＭＳ Ｐゴシック" pitchFamily="34" charset="-128"/>
                <a:cs typeface="Calibri"/>
                <a:sym typeface="Symbol" pitchFamily="18" charset="2"/>
              </a:rPr>
              <a:t>Must actually try actions and states out to learn</a:t>
            </a:r>
          </a:p>
        </p:txBody>
      </p:sp>
      <p:pic>
        <p:nvPicPr>
          <p:cNvPr id="4" name="Picture 3"/>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6019800" y="2103975"/>
            <a:ext cx="5437619" cy="1982496"/>
          </a:xfrm>
          <a:prstGeom prst="rect">
            <a:avLst/>
          </a:prstGeom>
          <a:noFill/>
          <a:ln w="9525">
            <a:noFill/>
            <a:miter lim="800000"/>
            <a:headEnd/>
            <a:tailEnd/>
          </a:ln>
        </p:spPr>
      </p:pic>
      <p:grpSp>
        <p:nvGrpSpPr>
          <p:cNvPr id="16" name="Group 15"/>
          <p:cNvGrpSpPr/>
          <p:nvPr/>
        </p:nvGrpSpPr>
        <p:grpSpPr>
          <a:xfrm>
            <a:off x="5867400" y="1905000"/>
            <a:ext cx="5181600" cy="2446215"/>
            <a:chOff x="5920155" y="2133600"/>
            <a:chExt cx="5181600" cy="2446215"/>
          </a:xfrm>
        </p:grpSpPr>
        <p:sp>
          <p:nvSpPr>
            <p:cNvPr id="5" name="Rectangle 4"/>
            <p:cNvSpPr/>
            <p:nvPr/>
          </p:nvSpPr>
          <p:spPr>
            <a:xfrm>
              <a:off x="5920155" y="2971800"/>
              <a:ext cx="816708" cy="1295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8" name="Rectangle 7"/>
            <p:cNvSpPr/>
            <p:nvPr/>
          </p:nvSpPr>
          <p:spPr>
            <a:xfrm>
              <a:off x="6605955" y="4046415"/>
              <a:ext cx="1676400" cy="533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9" name="Rectangle 8"/>
            <p:cNvSpPr/>
            <p:nvPr/>
          </p:nvSpPr>
          <p:spPr>
            <a:xfrm>
              <a:off x="6224955" y="3733800"/>
              <a:ext cx="685800" cy="533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10" name="Rectangle 9"/>
            <p:cNvSpPr/>
            <p:nvPr/>
          </p:nvSpPr>
          <p:spPr>
            <a:xfrm>
              <a:off x="7139354" y="2286000"/>
              <a:ext cx="1547445" cy="990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11" name="Rectangle 10"/>
            <p:cNvSpPr/>
            <p:nvPr/>
          </p:nvSpPr>
          <p:spPr>
            <a:xfrm>
              <a:off x="9653955" y="2209800"/>
              <a:ext cx="1447800" cy="1066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12" name="Rectangle 11"/>
            <p:cNvSpPr/>
            <p:nvPr/>
          </p:nvSpPr>
          <p:spPr>
            <a:xfrm>
              <a:off x="8001000" y="2133600"/>
              <a:ext cx="1828800" cy="457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14" name="Isosceles Triangle 13"/>
            <p:cNvSpPr/>
            <p:nvPr/>
          </p:nvSpPr>
          <p:spPr>
            <a:xfrm rot="10800000">
              <a:off x="8458200" y="2743200"/>
              <a:ext cx="304800" cy="228600"/>
            </a:xfrm>
            <a:prstGeom prs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15" name="Rectangle 14"/>
            <p:cNvSpPr/>
            <p:nvPr/>
          </p:nvSpPr>
          <p:spPr>
            <a:xfrm>
              <a:off x="7748955" y="3429000"/>
              <a:ext cx="1654908" cy="838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grpSp>
    </p:spTree>
    <p:extLst>
      <p:ext uri="{BB962C8B-B14F-4D97-AF65-F5344CB8AC3E}">
        <p14:creationId xmlns:p14="http://schemas.microsoft.com/office/powerpoint/2010/main" val="174884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578">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578">
                                            <p:txEl>
                                              <p:pRg st="8" end="8"/>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4578">
                                            <p:txEl>
                                              <p:pRg st="9" end="9"/>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Offline (MDPs) vs. Online (RL)</a:t>
            </a:r>
          </a:p>
        </p:txBody>
      </p:sp>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659176" y="2667000"/>
            <a:ext cx="4541755" cy="2362200"/>
          </a:xfrm>
          <a:prstGeom prst="rect">
            <a:avLst/>
          </a:prstGeom>
          <a:noFill/>
        </p:spPr>
      </p:pic>
      <p:pic>
        <p:nvPicPr>
          <p:cNvPr id="44034"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62000" y="1448180"/>
            <a:ext cx="4770142" cy="3580640"/>
          </a:xfrm>
          <a:prstGeom prst="rect">
            <a:avLst/>
          </a:prstGeom>
          <a:noFill/>
        </p:spPr>
      </p:pic>
      <p:sp>
        <p:nvSpPr>
          <p:cNvPr id="6" name="TextBox 5"/>
          <p:cNvSpPr txBox="1"/>
          <p:nvPr/>
        </p:nvSpPr>
        <p:spPr>
          <a:xfrm>
            <a:off x="1645942" y="5358825"/>
            <a:ext cx="3048000" cy="584775"/>
          </a:xfrm>
          <a:prstGeom prst="rect">
            <a:avLst/>
          </a:prstGeom>
          <a:noFill/>
        </p:spPr>
        <p:txBody>
          <a:bodyPr wrap="square" rtlCol="0">
            <a:spAutoFit/>
          </a:bodyPr>
          <a:lstStyle/>
          <a:p>
            <a:pPr algn="ctr"/>
            <a:r>
              <a:rPr lang="en-US" sz="3200" dirty="0">
                <a:latin typeface="Calibri" pitchFamily="34" charset="0"/>
              </a:rPr>
              <a:t>Offline Solution</a:t>
            </a:r>
          </a:p>
        </p:txBody>
      </p:sp>
      <p:sp>
        <p:nvSpPr>
          <p:cNvPr id="7" name="TextBox 6"/>
          <p:cNvSpPr txBox="1"/>
          <p:nvPr/>
        </p:nvSpPr>
        <p:spPr>
          <a:xfrm>
            <a:off x="7467600" y="5358825"/>
            <a:ext cx="3048000" cy="584775"/>
          </a:xfrm>
          <a:prstGeom prst="rect">
            <a:avLst/>
          </a:prstGeom>
          <a:noFill/>
        </p:spPr>
        <p:txBody>
          <a:bodyPr wrap="square" rtlCol="0">
            <a:spAutoFit/>
          </a:bodyPr>
          <a:lstStyle/>
          <a:p>
            <a:pPr algn="ctr"/>
            <a:r>
              <a:rPr lang="en-US" sz="3200" dirty="0">
                <a:latin typeface="Calibri" pitchFamily="34" charset="0"/>
              </a:rPr>
              <a:t>Online Learning</a:t>
            </a:r>
          </a:p>
        </p:txBody>
      </p:sp>
    </p:spTree>
    <p:extLst>
      <p:ext uri="{BB962C8B-B14F-4D97-AF65-F5344CB8AC3E}">
        <p14:creationId xmlns:p14="http://schemas.microsoft.com/office/powerpoint/2010/main" val="1313661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03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Model-Based Learning</a:t>
            </a:r>
          </a:p>
        </p:txBody>
      </p:sp>
      <p:pic>
        <p:nvPicPr>
          <p:cNvPr id="4" name="Picture 1"/>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224327" y="1600200"/>
            <a:ext cx="9660551" cy="4267200"/>
          </a:xfrm>
          <a:prstGeom prst="rect">
            <a:avLst/>
          </a:prstGeom>
          <a:noFill/>
        </p:spPr>
      </p:pic>
    </p:spTree>
    <p:extLst>
      <p:ext uri="{BB962C8B-B14F-4D97-AF65-F5344CB8AC3E}">
        <p14:creationId xmlns:p14="http://schemas.microsoft.com/office/powerpoint/2010/main" val="13260658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a:t>Model-Based Learning</a:t>
            </a:r>
          </a:p>
        </p:txBody>
      </p:sp>
      <p:sp>
        <p:nvSpPr>
          <p:cNvPr id="9219" name="Rectangle 3"/>
          <p:cNvSpPr>
            <a:spLocks noGrp="1" noChangeArrowheads="1"/>
          </p:cNvSpPr>
          <p:nvPr>
            <p:ph idx="1"/>
          </p:nvPr>
        </p:nvSpPr>
        <p:spPr/>
        <p:txBody>
          <a:bodyPr/>
          <a:lstStyle/>
          <a:p>
            <a:pPr>
              <a:lnSpc>
                <a:spcPct val="80000"/>
              </a:lnSpc>
            </a:pPr>
            <a:r>
              <a:rPr lang="en-US" sz="2600" dirty="0"/>
              <a:t>Model-Based Idea:</a:t>
            </a:r>
          </a:p>
          <a:p>
            <a:pPr lvl="1">
              <a:lnSpc>
                <a:spcPct val="80000"/>
              </a:lnSpc>
            </a:pPr>
            <a:r>
              <a:rPr lang="en-US" sz="2200" dirty="0"/>
              <a:t>Learn an approximate model based on experiences</a:t>
            </a:r>
          </a:p>
          <a:p>
            <a:pPr lvl="1">
              <a:lnSpc>
                <a:spcPct val="80000"/>
              </a:lnSpc>
            </a:pPr>
            <a:r>
              <a:rPr lang="en-US" sz="2200" dirty="0"/>
              <a:t>Solve for values as if the learned model were correct</a:t>
            </a:r>
          </a:p>
          <a:p>
            <a:pPr lvl="1">
              <a:lnSpc>
                <a:spcPct val="80000"/>
              </a:lnSpc>
            </a:pPr>
            <a:endParaRPr lang="en-US" sz="2400" dirty="0"/>
          </a:p>
          <a:p>
            <a:pPr>
              <a:lnSpc>
                <a:spcPct val="80000"/>
              </a:lnSpc>
            </a:pPr>
            <a:r>
              <a:rPr lang="en-US" sz="2600" dirty="0"/>
              <a:t>Step 1: Learn empirical MDP model</a:t>
            </a:r>
          </a:p>
          <a:p>
            <a:pPr lvl="1">
              <a:lnSpc>
                <a:spcPct val="80000"/>
              </a:lnSpc>
            </a:pPr>
            <a:r>
              <a:rPr lang="en-US" sz="2200" dirty="0"/>
              <a:t>Count outcomes s’ for each s, a</a:t>
            </a:r>
          </a:p>
          <a:p>
            <a:pPr lvl="1">
              <a:lnSpc>
                <a:spcPct val="80000"/>
              </a:lnSpc>
            </a:pPr>
            <a:r>
              <a:rPr lang="en-US" sz="2200" dirty="0"/>
              <a:t>Normalize to give an estimate of</a:t>
            </a:r>
            <a:endParaRPr lang="en-US" sz="2200" b="1" dirty="0"/>
          </a:p>
          <a:p>
            <a:pPr lvl="1">
              <a:lnSpc>
                <a:spcPct val="80000"/>
              </a:lnSpc>
            </a:pPr>
            <a:r>
              <a:rPr lang="en-US" sz="2200" dirty="0"/>
              <a:t>Discover each </a:t>
            </a:r>
            <a:r>
              <a:rPr lang="en-US" sz="2200" b="1" dirty="0"/>
              <a:t>                      </a:t>
            </a:r>
            <a:r>
              <a:rPr lang="en-US" sz="2200" dirty="0"/>
              <a:t>when we experience (s, a, s’)</a:t>
            </a:r>
          </a:p>
          <a:p>
            <a:pPr>
              <a:lnSpc>
                <a:spcPct val="80000"/>
              </a:lnSpc>
            </a:pPr>
            <a:endParaRPr lang="en-US" sz="2800" dirty="0"/>
          </a:p>
          <a:p>
            <a:pPr>
              <a:lnSpc>
                <a:spcPct val="80000"/>
              </a:lnSpc>
            </a:pPr>
            <a:r>
              <a:rPr lang="en-US" sz="2600" dirty="0"/>
              <a:t>Step 2: Solve the learned MDP</a:t>
            </a:r>
          </a:p>
          <a:p>
            <a:pPr lvl="1">
              <a:lnSpc>
                <a:spcPct val="80000"/>
              </a:lnSpc>
            </a:pPr>
            <a:r>
              <a:rPr lang="en-US" sz="2200" dirty="0"/>
              <a:t>For example, use value iteration, as before</a:t>
            </a:r>
          </a:p>
        </p:txBody>
      </p:sp>
      <p:pic>
        <p:nvPicPr>
          <p:cNvPr id="40" name="Picture 39" descr="txp_fig"/>
          <p:cNvPicPr>
            <a:picLocks noChangeAspect="1"/>
          </p:cNvPicPr>
          <p:nvPr>
            <p:custDataLst>
              <p:tags r:id="rId1"/>
            </p:custDataLst>
          </p:nvPr>
        </p:nvPicPr>
        <p:blipFill>
          <a:blip r:embed="rId5" cstate="print"/>
          <a:stretch>
            <a:fillRect/>
          </a:stretch>
        </p:blipFill>
        <p:spPr bwMode="auto">
          <a:xfrm>
            <a:off x="4979437" y="3549893"/>
            <a:ext cx="1218366" cy="304800"/>
          </a:xfrm>
          <a:prstGeom prst="rect">
            <a:avLst/>
          </a:prstGeom>
          <a:noFill/>
          <a:ln/>
          <a:effectLst/>
        </p:spPr>
      </p:pic>
      <p:pic>
        <p:nvPicPr>
          <p:cNvPr id="42" name="Picture 41" descr="txp_fig"/>
          <p:cNvPicPr>
            <a:picLocks noChangeAspect="1"/>
          </p:cNvPicPr>
          <p:nvPr>
            <p:custDataLst>
              <p:tags r:id="rId2"/>
            </p:custDataLst>
          </p:nvPr>
        </p:nvPicPr>
        <p:blipFill>
          <a:blip r:embed="rId6" cstate="print"/>
          <a:stretch>
            <a:fillRect/>
          </a:stretch>
        </p:blipFill>
        <p:spPr bwMode="auto">
          <a:xfrm>
            <a:off x="2908281" y="3904717"/>
            <a:ext cx="1204523" cy="304869"/>
          </a:xfrm>
          <a:prstGeom prst="rect">
            <a:avLst/>
          </a:prstGeom>
          <a:noFill/>
          <a:ln/>
          <a:effectLst/>
        </p:spPr>
      </p:pic>
      <p:pic>
        <p:nvPicPr>
          <p:cNvPr id="30722" name="Picture 2"/>
          <p:cNvPicPr>
            <a:picLocks noChangeAspect="1" noChangeArrowheads="1"/>
          </p:cNvPicPr>
          <p:nvPr/>
        </p:nvPicPr>
        <p:blipFill>
          <a:blip r:embed="rId7">
            <a:extLst>
              <a:ext uri="{28A0092B-C50C-407E-A947-70E740481C1C}">
                <a14:useLocalDpi xmlns:a14="http://schemas.microsoft.com/office/drawing/2010/main" val="0"/>
              </a:ext>
            </a:extLst>
          </a:blip>
          <a:stretch>
            <a:fillRect/>
          </a:stretch>
        </p:blipFill>
        <p:spPr bwMode="auto">
          <a:xfrm>
            <a:off x="8382000" y="3505399"/>
            <a:ext cx="3144852" cy="1828402"/>
          </a:xfrm>
          <a:prstGeom prst="rect">
            <a:avLst/>
          </a:prstGeom>
          <a:noFill/>
        </p:spPr>
      </p:pic>
      <p:pic>
        <p:nvPicPr>
          <p:cNvPr id="30723" name="Picture 3"/>
          <p:cNvPicPr>
            <a:picLocks noChangeAspect="1" noChangeArrowheads="1"/>
          </p:cNvPicPr>
          <p:nvPr/>
        </p:nvPicPr>
        <p:blipFill>
          <a:blip r:embed="rId8">
            <a:extLst>
              <a:ext uri="{28A0092B-C50C-407E-A947-70E740481C1C}">
                <a14:useLocalDpi xmlns:a14="http://schemas.microsoft.com/office/drawing/2010/main" val="0"/>
              </a:ext>
            </a:extLst>
          </a:blip>
          <a:stretch>
            <a:fillRect/>
          </a:stretch>
        </p:blipFill>
        <p:spPr bwMode="auto">
          <a:xfrm>
            <a:off x="8157577" y="1447800"/>
            <a:ext cx="3420645" cy="1828800"/>
          </a:xfrm>
          <a:prstGeom prst="rect">
            <a:avLst/>
          </a:prstGeom>
          <a:noFill/>
        </p:spPr>
      </p:pic>
    </p:spTree>
    <p:extLst>
      <p:ext uri="{BB962C8B-B14F-4D97-AF65-F5344CB8AC3E}">
        <p14:creationId xmlns:p14="http://schemas.microsoft.com/office/powerpoint/2010/main" val="571597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219">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219">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219">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219">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07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219">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219">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alibri"/>
                <a:cs typeface="Calibri"/>
              </a:rPr>
              <a:t>Example: Model-Based Learning</a:t>
            </a:r>
          </a:p>
        </p:txBody>
      </p:sp>
      <p:sp>
        <p:nvSpPr>
          <p:cNvPr id="4" name="TextBox 3"/>
          <p:cNvSpPr txBox="1"/>
          <p:nvPr/>
        </p:nvSpPr>
        <p:spPr>
          <a:xfrm>
            <a:off x="609600" y="1371600"/>
            <a:ext cx="2209800" cy="523220"/>
          </a:xfrm>
          <a:prstGeom prst="rect">
            <a:avLst/>
          </a:prstGeom>
          <a:noFill/>
        </p:spPr>
        <p:txBody>
          <a:bodyPr wrap="square" rtlCol="0">
            <a:spAutoFit/>
          </a:bodyPr>
          <a:lstStyle/>
          <a:p>
            <a:pPr algn="ctr"/>
            <a:r>
              <a:rPr lang="en-US" sz="2800" dirty="0">
                <a:solidFill>
                  <a:schemeClr val="accent2"/>
                </a:solidFill>
                <a:latin typeface="Calibri"/>
                <a:cs typeface="Calibri"/>
              </a:rPr>
              <a:t>Input Policy </a:t>
            </a:r>
            <a:r>
              <a:rPr lang="en-US" sz="2800" dirty="0">
                <a:solidFill>
                  <a:schemeClr val="accent2"/>
                </a:solidFill>
                <a:latin typeface="Calibri"/>
                <a:cs typeface="Calibri"/>
                <a:sym typeface="Symbol" pitchFamily="18" charset="2"/>
              </a:rPr>
              <a:t></a:t>
            </a:r>
            <a:r>
              <a:rPr lang="en-US" dirty="0">
                <a:solidFill>
                  <a:schemeClr val="accent2"/>
                </a:solidFill>
                <a:latin typeface="Calibri"/>
                <a:cs typeface="Calibri"/>
              </a:rPr>
              <a:t> </a:t>
            </a:r>
          </a:p>
        </p:txBody>
      </p:sp>
      <p:sp>
        <p:nvSpPr>
          <p:cNvPr id="14" name="Text Box 13"/>
          <p:cNvSpPr txBox="1">
            <a:spLocks noChangeArrowheads="1"/>
          </p:cNvSpPr>
          <p:nvPr/>
        </p:nvSpPr>
        <p:spPr bwMode="auto">
          <a:xfrm>
            <a:off x="457200" y="5421868"/>
            <a:ext cx="2438400" cy="369332"/>
          </a:xfrm>
          <a:prstGeom prst="rect">
            <a:avLst/>
          </a:prstGeom>
          <a:noFill/>
          <a:ln w="9525">
            <a:noFill/>
            <a:miter lim="800000"/>
            <a:headEnd/>
            <a:tailEnd/>
          </a:ln>
        </p:spPr>
        <p:txBody>
          <a:bodyPr wrap="square">
            <a:spAutoFit/>
          </a:bodyPr>
          <a:lstStyle/>
          <a:p>
            <a:pPr algn="ctr">
              <a:spcBef>
                <a:spcPct val="50000"/>
              </a:spcBef>
            </a:pPr>
            <a:r>
              <a:rPr lang="en-US" i="1" dirty="0">
                <a:latin typeface="Calibri"/>
                <a:cs typeface="Calibri"/>
                <a:sym typeface="Symbol" pitchFamily="18" charset="2"/>
              </a:rPr>
              <a:t>Assume: </a:t>
            </a:r>
            <a:r>
              <a:rPr lang="en-US" dirty="0">
                <a:latin typeface="Calibri"/>
                <a:cs typeface="Calibri"/>
                <a:sym typeface="Symbol" pitchFamily="18" charset="2"/>
              </a:rPr>
              <a:t> = 1</a:t>
            </a:r>
            <a:endParaRPr lang="en-US" dirty="0">
              <a:latin typeface="Calibri"/>
              <a:cs typeface="Calibri"/>
            </a:endParaRPr>
          </a:p>
        </p:txBody>
      </p:sp>
      <p:sp>
        <p:nvSpPr>
          <p:cNvPr id="15" name="TextBox 14"/>
          <p:cNvSpPr txBox="1"/>
          <p:nvPr/>
        </p:nvSpPr>
        <p:spPr>
          <a:xfrm>
            <a:off x="3733800" y="1371600"/>
            <a:ext cx="4495800" cy="523220"/>
          </a:xfrm>
          <a:prstGeom prst="rect">
            <a:avLst/>
          </a:prstGeom>
          <a:noFill/>
        </p:spPr>
        <p:txBody>
          <a:bodyPr wrap="square" rtlCol="0">
            <a:spAutoFit/>
          </a:bodyPr>
          <a:lstStyle/>
          <a:p>
            <a:pPr algn="ctr"/>
            <a:r>
              <a:rPr lang="en-US" sz="2800" dirty="0">
                <a:solidFill>
                  <a:schemeClr val="accent2"/>
                </a:solidFill>
                <a:latin typeface="Calibri"/>
                <a:cs typeface="Calibri"/>
              </a:rPr>
              <a:t>Observed Episodes (Training)</a:t>
            </a:r>
            <a:endParaRPr lang="en-US" dirty="0">
              <a:solidFill>
                <a:schemeClr val="accent2"/>
              </a:solidFill>
              <a:latin typeface="Calibri"/>
              <a:cs typeface="Calibri"/>
            </a:endParaRPr>
          </a:p>
        </p:txBody>
      </p:sp>
      <p:sp>
        <p:nvSpPr>
          <p:cNvPr id="18" name="TextBox 17"/>
          <p:cNvSpPr txBox="1"/>
          <p:nvPr/>
        </p:nvSpPr>
        <p:spPr>
          <a:xfrm>
            <a:off x="8991600" y="1371600"/>
            <a:ext cx="2743200" cy="523220"/>
          </a:xfrm>
          <a:prstGeom prst="rect">
            <a:avLst/>
          </a:prstGeom>
          <a:noFill/>
        </p:spPr>
        <p:txBody>
          <a:bodyPr wrap="square" rtlCol="0">
            <a:spAutoFit/>
          </a:bodyPr>
          <a:lstStyle/>
          <a:p>
            <a:pPr algn="ctr"/>
            <a:r>
              <a:rPr lang="en-US" sz="2800" dirty="0">
                <a:solidFill>
                  <a:schemeClr val="accent2"/>
                </a:solidFill>
                <a:latin typeface="Calibri"/>
                <a:cs typeface="Calibri"/>
              </a:rPr>
              <a:t>Learned Model</a:t>
            </a:r>
            <a:endParaRPr lang="en-US" dirty="0">
              <a:solidFill>
                <a:schemeClr val="accent2"/>
              </a:solidFill>
              <a:latin typeface="Calibri"/>
              <a:cs typeface="Calibri"/>
            </a:endParaRPr>
          </a:p>
        </p:txBody>
      </p:sp>
      <p:graphicFrame>
        <p:nvGraphicFramePr>
          <p:cNvPr id="19" name="Table 18"/>
          <p:cNvGraphicFramePr>
            <a:graphicFrameLocks noGrp="1"/>
          </p:cNvGraphicFramePr>
          <p:nvPr/>
        </p:nvGraphicFramePr>
        <p:xfrm>
          <a:off x="381000" y="2514600"/>
          <a:ext cx="2667000" cy="2543313"/>
        </p:xfrm>
        <a:graphic>
          <a:graphicData uri="http://schemas.openxmlformats.org/drawingml/2006/table">
            <a:tbl>
              <a:tblPr firstRow="1" bandRow="1">
                <a:tableStyleId>{5C22544A-7EE6-4342-B048-85BDC9FD1C3A}</a:tableStyleId>
              </a:tblPr>
              <a:tblGrid>
                <a:gridCol w="889000">
                  <a:extLst>
                    <a:ext uri="{9D8B030D-6E8A-4147-A177-3AD203B41FA5}">
                      <a16:colId xmlns:a16="http://schemas.microsoft.com/office/drawing/2014/main" val="20000"/>
                    </a:ext>
                  </a:extLst>
                </a:gridCol>
                <a:gridCol w="889000">
                  <a:extLst>
                    <a:ext uri="{9D8B030D-6E8A-4147-A177-3AD203B41FA5}">
                      <a16:colId xmlns:a16="http://schemas.microsoft.com/office/drawing/2014/main" val="20001"/>
                    </a:ext>
                  </a:extLst>
                </a:gridCol>
                <a:gridCol w="889000">
                  <a:extLst>
                    <a:ext uri="{9D8B030D-6E8A-4147-A177-3AD203B41FA5}">
                      <a16:colId xmlns:a16="http://schemas.microsoft.com/office/drawing/2014/main" val="20002"/>
                    </a:ext>
                  </a:extLst>
                </a:gridCol>
              </a:tblGrid>
              <a:tr h="847771">
                <a:tc>
                  <a:txBody>
                    <a:bodyPr/>
                    <a:lstStyle/>
                    <a:p>
                      <a:pPr algn="ctr"/>
                      <a:endParaRPr lang="en-US" sz="3200" dirty="0">
                        <a:solidFill>
                          <a:schemeClr val="bg2"/>
                        </a:solidFill>
                        <a:latin typeface="Calibri" pitchFamily="34" charset="0"/>
                      </a:endParaRPr>
                    </a:p>
                  </a:txBody>
                  <a:tcPr marL="83489" marR="83489" marT="41745" marB="41745"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800" dirty="0">
                        <a:solidFill>
                          <a:schemeClr val="bg2"/>
                        </a:solidFill>
                        <a:latin typeface="Calibri" pitchFamily="34" charset="0"/>
                      </a:endParaRPr>
                    </a:p>
                  </a:txBody>
                  <a:tcPr marL="83489" marR="83489" marT="41745" marB="41745"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800" dirty="0">
                        <a:latin typeface="Calibri" pitchFamily="34" charset="0"/>
                      </a:endParaRPr>
                    </a:p>
                  </a:txBody>
                  <a:tcPr marL="83489" marR="83489" marT="41745" marB="41745">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847771">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83489" marR="83489" marT="41745" marB="41745"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3200" dirty="0">
                        <a:solidFill>
                          <a:schemeClr val="bg2"/>
                        </a:solidFill>
                        <a:latin typeface="Calibri" pitchFamily="34" charset="0"/>
                      </a:endParaRPr>
                    </a:p>
                  </a:txBody>
                  <a:tcPr marL="83489" marR="83489" marT="41745" marB="41745"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8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83489" marR="83489" marT="41745" marB="41745"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847771">
                <a:tc>
                  <a:txBody>
                    <a:bodyPr/>
                    <a:lstStyle/>
                    <a:p>
                      <a:endParaRPr lang="en-US" sz="1800" dirty="0">
                        <a:latin typeface="Calibri" pitchFamily="34" charset="0"/>
                      </a:endParaRPr>
                    </a:p>
                  </a:txBody>
                  <a:tcPr marL="83489" marR="83489" marT="41745" marB="41745">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32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83489" marR="83489" marT="41745" marB="41745"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800" dirty="0">
                        <a:latin typeface="Calibri" pitchFamily="34" charset="0"/>
                      </a:endParaRPr>
                    </a:p>
                  </a:txBody>
                  <a:tcPr marL="83489" marR="83489" marT="41745" marB="41745">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20" name="Rectangle 19"/>
          <p:cNvSpPr/>
          <p:nvPr/>
        </p:nvSpPr>
        <p:spPr>
          <a:xfrm>
            <a:off x="2303584" y="3478824"/>
            <a:ext cx="609600" cy="6096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1" name="Rectangle 20"/>
          <p:cNvSpPr/>
          <p:nvPr/>
        </p:nvSpPr>
        <p:spPr>
          <a:xfrm>
            <a:off x="1406768" y="2640624"/>
            <a:ext cx="609600" cy="6096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2" name="Isosceles Triangle 21"/>
          <p:cNvSpPr/>
          <p:nvPr/>
        </p:nvSpPr>
        <p:spPr>
          <a:xfrm rot="5400000">
            <a:off x="1064981" y="3690949"/>
            <a:ext cx="228600" cy="197069"/>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3" name="Isosceles Triangle 22"/>
          <p:cNvSpPr/>
          <p:nvPr/>
        </p:nvSpPr>
        <p:spPr>
          <a:xfrm rot="5400000">
            <a:off x="1920765" y="3690950"/>
            <a:ext cx="228600" cy="197069"/>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4" name="Isosceles Triangle 23"/>
          <p:cNvSpPr/>
          <p:nvPr/>
        </p:nvSpPr>
        <p:spPr>
          <a:xfrm>
            <a:off x="1608992" y="4222531"/>
            <a:ext cx="228600" cy="197069"/>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6" name="TextBox 25"/>
          <p:cNvSpPr txBox="1"/>
          <p:nvPr/>
        </p:nvSpPr>
        <p:spPr>
          <a:xfrm>
            <a:off x="3795344" y="2567352"/>
            <a:ext cx="1981200" cy="1200329"/>
          </a:xfrm>
          <a:prstGeom prst="rect">
            <a:avLst/>
          </a:prstGeom>
          <a:noFill/>
        </p:spPr>
        <p:txBody>
          <a:bodyPr wrap="square" rtlCol="0">
            <a:spAutoFit/>
          </a:bodyPr>
          <a:lstStyle/>
          <a:p>
            <a:r>
              <a:rPr lang="en-US" sz="2400" dirty="0">
                <a:latin typeface="Calibri"/>
                <a:cs typeface="Calibri"/>
              </a:rPr>
              <a:t>B, east, C, -1</a:t>
            </a:r>
          </a:p>
          <a:p>
            <a:r>
              <a:rPr lang="en-US" sz="2400" dirty="0">
                <a:latin typeface="Calibri"/>
                <a:cs typeface="Calibri"/>
              </a:rPr>
              <a:t>C, east, D, -1</a:t>
            </a:r>
          </a:p>
          <a:p>
            <a:r>
              <a:rPr lang="en-US" sz="2400" dirty="0">
                <a:latin typeface="Calibri"/>
                <a:cs typeface="Calibri"/>
              </a:rPr>
              <a:t>D, exit,  x, +10</a:t>
            </a:r>
          </a:p>
        </p:txBody>
      </p:sp>
      <p:sp>
        <p:nvSpPr>
          <p:cNvPr id="28" name="TextBox 27"/>
          <p:cNvSpPr txBox="1"/>
          <p:nvPr/>
        </p:nvSpPr>
        <p:spPr>
          <a:xfrm>
            <a:off x="6386144" y="2567352"/>
            <a:ext cx="1981200" cy="1200329"/>
          </a:xfrm>
          <a:prstGeom prst="rect">
            <a:avLst/>
          </a:prstGeom>
          <a:noFill/>
        </p:spPr>
        <p:txBody>
          <a:bodyPr wrap="square" rtlCol="0">
            <a:spAutoFit/>
          </a:bodyPr>
          <a:lstStyle/>
          <a:p>
            <a:r>
              <a:rPr lang="en-US" sz="2400" dirty="0">
                <a:latin typeface="Calibri"/>
                <a:cs typeface="Calibri"/>
              </a:rPr>
              <a:t>B, east, C, -1</a:t>
            </a:r>
          </a:p>
          <a:p>
            <a:r>
              <a:rPr lang="en-US" sz="2400" dirty="0">
                <a:latin typeface="Calibri"/>
                <a:cs typeface="Calibri"/>
              </a:rPr>
              <a:t>C, east, D, -1</a:t>
            </a:r>
          </a:p>
          <a:p>
            <a:r>
              <a:rPr lang="en-US" sz="2400" dirty="0">
                <a:latin typeface="Calibri"/>
                <a:cs typeface="Calibri"/>
              </a:rPr>
              <a:t>D, exit,  x, +10</a:t>
            </a:r>
          </a:p>
        </p:txBody>
      </p:sp>
      <p:sp>
        <p:nvSpPr>
          <p:cNvPr id="29" name="TextBox 28"/>
          <p:cNvSpPr txBox="1"/>
          <p:nvPr/>
        </p:nvSpPr>
        <p:spPr>
          <a:xfrm>
            <a:off x="6342184" y="4699311"/>
            <a:ext cx="2438400" cy="1200329"/>
          </a:xfrm>
          <a:prstGeom prst="rect">
            <a:avLst/>
          </a:prstGeom>
          <a:noFill/>
        </p:spPr>
        <p:txBody>
          <a:bodyPr wrap="square" rtlCol="0">
            <a:spAutoFit/>
          </a:bodyPr>
          <a:lstStyle/>
          <a:p>
            <a:r>
              <a:rPr lang="en-US" sz="2400" dirty="0">
                <a:latin typeface="Calibri"/>
                <a:cs typeface="Calibri"/>
              </a:rPr>
              <a:t>E, north, C, -1</a:t>
            </a:r>
          </a:p>
          <a:p>
            <a:r>
              <a:rPr lang="en-US" sz="2400" dirty="0">
                <a:latin typeface="Calibri"/>
                <a:cs typeface="Calibri"/>
              </a:rPr>
              <a:t>C, east,   A, -1</a:t>
            </a:r>
          </a:p>
          <a:p>
            <a:r>
              <a:rPr lang="en-US" sz="2400" dirty="0">
                <a:latin typeface="Calibri"/>
                <a:cs typeface="Calibri"/>
              </a:rPr>
              <a:t>A, exit,    x, -10</a:t>
            </a:r>
          </a:p>
        </p:txBody>
      </p:sp>
      <p:sp>
        <p:nvSpPr>
          <p:cNvPr id="30" name="TextBox 29"/>
          <p:cNvSpPr txBox="1"/>
          <p:nvPr/>
        </p:nvSpPr>
        <p:spPr>
          <a:xfrm>
            <a:off x="3886200" y="1981200"/>
            <a:ext cx="1676400" cy="523220"/>
          </a:xfrm>
          <a:prstGeom prst="rect">
            <a:avLst/>
          </a:prstGeom>
          <a:noFill/>
        </p:spPr>
        <p:txBody>
          <a:bodyPr wrap="square" rtlCol="0">
            <a:spAutoFit/>
          </a:bodyPr>
          <a:lstStyle/>
          <a:p>
            <a:pPr algn="ctr"/>
            <a:r>
              <a:rPr lang="en-US" sz="2800" dirty="0">
                <a:latin typeface="Calibri"/>
                <a:cs typeface="Calibri"/>
              </a:rPr>
              <a:t>Episode 1</a:t>
            </a:r>
          </a:p>
        </p:txBody>
      </p:sp>
      <p:sp>
        <p:nvSpPr>
          <p:cNvPr id="31" name="Rounded Rectangle 30"/>
          <p:cNvSpPr/>
          <p:nvPr/>
        </p:nvSpPr>
        <p:spPr>
          <a:xfrm>
            <a:off x="3581400" y="2514600"/>
            <a:ext cx="2286000" cy="1295400"/>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32" name="TextBox 31"/>
          <p:cNvSpPr txBox="1"/>
          <p:nvPr/>
        </p:nvSpPr>
        <p:spPr>
          <a:xfrm>
            <a:off x="6477000" y="1981200"/>
            <a:ext cx="1676400" cy="523220"/>
          </a:xfrm>
          <a:prstGeom prst="rect">
            <a:avLst/>
          </a:prstGeom>
          <a:noFill/>
        </p:spPr>
        <p:txBody>
          <a:bodyPr wrap="square" rtlCol="0">
            <a:spAutoFit/>
          </a:bodyPr>
          <a:lstStyle/>
          <a:p>
            <a:pPr algn="ctr"/>
            <a:r>
              <a:rPr lang="en-US" sz="2800" dirty="0">
                <a:latin typeface="Calibri"/>
                <a:cs typeface="Calibri"/>
              </a:rPr>
              <a:t>Episode 2</a:t>
            </a:r>
          </a:p>
        </p:txBody>
      </p:sp>
      <p:sp>
        <p:nvSpPr>
          <p:cNvPr id="33" name="Rounded Rectangle 32"/>
          <p:cNvSpPr/>
          <p:nvPr/>
        </p:nvSpPr>
        <p:spPr>
          <a:xfrm>
            <a:off x="6172200" y="2514600"/>
            <a:ext cx="2286000" cy="1295400"/>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34" name="TextBox 33"/>
          <p:cNvSpPr txBox="1"/>
          <p:nvPr/>
        </p:nvSpPr>
        <p:spPr>
          <a:xfrm>
            <a:off x="3886200" y="4114800"/>
            <a:ext cx="1676400" cy="523220"/>
          </a:xfrm>
          <a:prstGeom prst="rect">
            <a:avLst/>
          </a:prstGeom>
          <a:noFill/>
        </p:spPr>
        <p:txBody>
          <a:bodyPr wrap="square" rtlCol="0">
            <a:spAutoFit/>
          </a:bodyPr>
          <a:lstStyle/>
          <a:p>
            <a:pPr algn="ctr"/>
            <a:r>
              <a:rPr lang="en-US" sz="2800" dirty="0">
                <a:latin typeface="Calibri"/>
                <a:cs typeface="Calibri"/>
              </a:rPr>
              <a:t>Episode 3</a:t>
            </a:r>
          </a:p>
        </p:txBody>
      </p:sp>
      <p:sp>
        <p:nvSpPr>
          <p:cNvPr id="35" name="Rounded Rectangle 34"/>
          <p:cNvSpPr/>
          <p:nvPr/>
        </p:nvSpPr>
        <p:spPr>
          <a:xfrm>
            <a:off x="3581400" y="4648200"/>
            <a:ext cx="2286000" cy="1295400"/>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36" name="TextBox 35"/>
          <p:cNvSpPr txBox="1"/>
          <p:nvPr/>
        </p:nvSpPr>
        <p:spPr>
          <a:xfrm>
            <a:off x="6477000" y="4114800"/>
            <a:ext cx="1676400" cy="523220"/>
          </a:xfrm>
          <a:prstGeom prst="rect">
            <a:avLst/>
          </a:prstGeom>
          <a:noFill/>
        </p:spPr>
        <p:txBody>
          <a:bodyPr wrap="square" rtlCol="0">
            <a:spAutoFit/>
          </a:bodyPr>
          <a:lstStyle/>
          <a:p>
            <a:pPr algn="ctr"/>
            <a:r>
              <a:rPr lang="en-US" sz="2800" dirty="0">
                <a:latin typeface="Calibri"/>
                <a:cs typeface="Calibri"/>
              </a:rPr>
              <a:t>Episode 4</a:t>
            </a:r>
          </a:p>
        </p:txBody>
      </p:sp>
      <p:sp>
        <p:nvSpPr>
          <p:cNvPr id="37" name="Rounded Rectangle 36"/>
          <p:cNvSpPr/>
          <p:nvPr/>
        </p:nvSpPr>
        <p:spPr>
          <a:xfrm>
            <a:off x="6172200" y="4648200"/>
            <a:ext cx="2286000" cy="1295400"/>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44" name="TextBox 43"/>
          <p:cNvSpPr txBox="1"/>
          <p:nvPr/>
        </p:nvSpPr>
        <p:spPr>
          <a:xfrm>
            <a:off x="3733800" y="4698024"/>
            <a:ext cx="2438400" cy="1200329"/>
          </a:xfrm>
          <a:prstGeom prst="rect">
            <a:avLst/>
          </a:prstGeom>
          <a:noFill/>
        </p:spPr>
        <p:txBody>
          <a:bodyPr wrap="square" rtlCol="0">
            <a:spAutoFit/>
          </a:bodyPr>
          <a:lstStyle/>
          <a:p>
            <a:r>
              <a:rPr lang="en-US" sz="2400" dirty="0">
                <a:latin typeface="Calibri"/>
                <a:cs typeface="Calibri"/>
              </a:rPr>
              <a:t>E, north, C, -1</a:t>
            </a:r>
          </a:p>
          <a:p>
            <a:r>
              <a:rPr lang="en-US" sz="2400" dirty="0">
                <a:latin typeface="Calibri"/>
                <a:cs typeface="Calibri"/>
              </a:rPr>
              <a:t>C, east,   D, -1</a:t>
            </a:r>
          </a:p>
          <a:p>
            <a:r>
              <a:rPr lang="en-US" sz="2400" dirty="0">
                <a:latin typeface="Calibri"/>
                <a:cs typeface="Calibri"/>
              </a:rPr>
              <a:t>D, exit,    x, +10</a:t>
            </a:r>
          </a:p>
        </p:txBody>
      </p:sp>
      <p:sp>
        <p:nvSpPr>
          <p:cNvPr id="38" name="TextBox 37"/>
          <p:cNvSpPr txBox="1"/>
          <p:nvPr/>
        </p:nvSpPr>
        <p:spPr>
          <a:xfrm>
            <a:off x="9296400" y="1981200"/>
            <a:ext cx="2286000" cy="3970318"/>
          </a:xfrm>
          <a:prstGeom prst="rect">
            <a:avLst/>
          </a:prstGeom>
          <a:noFill/>
        </p:spPr>
        <p:txBody>
          <a:bodyPr wrap="square" rtlCol="0">
            <a:spAutoFit/>
          </a:bodyPr>
          <a:lstStyle/>
          <a:p>
            <a:pPr algn="ctr"/>
            <a:r>
              <a:rPr lang="en-US" sz="3200" dirty="0">
                <a:solidFill>
                  <a:schemeClr val="bg1"/>
                </a:solidFill>
                <a:latin typeface="Calibri"/>
                <a:cs typeface="Calibri"/>
              </a:rPr>
              <a:t>T(</a:t>
            </a:r>
            <a:r>
              <a:rPr lang="en-US" sz="3200" dirty="0" err="1">
                <a:solidFill>
                  <a:schemeClr val="bg1"/>
                </a:solidFill>
                <a:latin typeface="Calibri"/>
                <a:cs typeface="Calibri"/>
              </a:rPr>
              <a:t>s,a,s</a:t>
            </a:r>
            <a:r>
              <a:rPr lang="en-US" sz="3200" dirty="0">
                <a:solidFill>
                  <a:schemeClr val="bg1"/>
                </a:solidFill>
                <a:latin typeface="Calibri"/>
                <a:cs typeface="Calibri"/>
              </a:rPr>
              <a:t>’).</a:t>
            </a:r>
          </a:p>
          <a:p>
            <a:pPr algn="ctr"/>
            <a:endParaRPr lang="en-US" sz="500" dirty="0">
              <a:latin typeface="Calibri"/>
              <a:cs typeface="Calibri"/>
            </a:endParaRPr>
          </a:p>
          <a:p>
            <a:r>
              <a:rPr lang="en-US" sz="2000" dirty="0">
                <a:latin typeface="Calibri"/>
                <a:cs typeface="Calibri"/>
              </a:rPr>
              <a:t>T(B, east, C) = 1.00</a:t>
            </a:r>
          </a:p>
          <a:p>
            <a:r>
              <a:rPr lang="en-US" sz="2000" dirty="0">
                <a:latin typeface="Calibri"/>
                <a:cs typeface="Calibri"/>
              </a:rPr>
              <a:t>T(C, east, D) = 0.75</a:t>
            </a:r>
          </a:p>
          <a:p>
            <a:r>
              <a:rPr lang="en-US" sz="2000" dirty="0">
                <a:latin typeface="Calibri"/>
                <a:cs typeface="Calibri"/>
              </a:rPr>
              <a:t>T(C, east, A) = 0.25</a:t>
            </a:r>
          </a:p>
          <a:p>
            <a:pPr algn="ctr"/>
            <a:r>
              <a:rPr lang="en-US" sz="2000" dirty="0">
                <a:latin typeface="Calibri"/>
                <a:cs typeface="Calibri"/>
              </a:rPr>
              <a:t>…</a:t>
            </a:r>
          </a:p>
          <a:p>
            <a:endParaRPr lang="en-US" sz="2000" dirty="0">
              <a:latin typeface="Calibri"/>
              <a:cs typeface="Calibri"/>
            </a:endParaRPr>
          </a:p>
          <a:p>
            <a:pPr algn="ctr"/>
            <a:r>
              <a:rPr lang="en-US" sz="3200" dirty="0">
                <a:solidFill>
                  <a:schemeClr val="bg1"/>
                </a:solidFill>
                <a:latin typeface="Calibri"/>
                <a:cs typeface="Calibri"/>
              </a:rPr>
              <a:t>R(</a:t>
            </a:r>
            <a:r>
              <a:rPr lang="en-US" sz="3200" dirty="0" err="1">
                <a:solidFill>
                  <a:schemeClr val="bg1"/>
                </a:solidFill>
                <a:latin typeface="Calibri"/>
                <a:cs typeface="Calibri"/>
              </a:rPr>
              <a:t>s,a,s</a:t>
            </a:r>
            <a:r>
              <a:rPr lang="en-US" sz="3200" dirty="0">
                <a:solidFill>
                  <a:schemeClr val="bg1"/>
                </a:solidFill>
                <a:latin typeface="Calibri"/>
                <a:cs typeface="Calibri"/>
              </a:rPr>
              <a:t>’).</a:t>
            </a:r>
          </a:p>
          <a:p>
            <a:pPr algn="ctr"/>
            <a:endParaRPr lang="en-US" sz="500" dirty="0">
              <a:latin typeface="Calibri"/>
              <a:cs typeface="Calibri"/>
            </a:endParaRPr>
          </a:p>
          <a:p>
            <a:r>
              <a:rPr lang="en-US" sz="2000" dirty="0">
                <a:latin typeface="Calibri"/>
                <a:cs typeface="Calibri"/>
              </a:rPr>
              <a:t>R(B, east, C) = -1</a:t>
            </a:r>
          </a:p>
          <a:p>
            <a:r>
              <a:rPr lang="en-US" sz="2000" dirty="0">
                <a:latin typeface="Calibri"/>
                <a:cs typeface="Calibri"/>
              </a:rPr>
              <a:t>R(C, east, D) = -1</a:t>
            </a:r>
          </a:p>
          <a:p>
            <a:r>
              <a:rPr lang="en-US" sz="2000" dirty="0">
                <a:latin typeface="Calibri"/>
                <a:cs typeface="Calibri"/>
              </a:rPr>
              <a:t>R(D, exit, x) = +10</a:t>
            </a:r>
          </a:p>
          <a:p>
            <a:pPr algn="ctr"/>
            <a:r>
              <a:rPr lang="en-US" sz="2000" dirty="0">
                <a:latin typeface="Calibri"/>
                <a:cs typeface="Calibri"/>
              </a:rPr>
              <a:t>…</a:t>
            </a:r>
          </a:p>
        </p:txBody>
      </p:sp>
      <p:sp>
        <p:nvSpPr>
          <p:cNvPr id="39" name="Rounded Rectangle 38"/>
          <p:cNvSpPr/>
          <p:nvPr/>
        </p:nvSpPr>
        <p:spPr>
          <a:xfrm>
            <a:off x="9144000" y="2514600"/>
            <a:ext cx="2438400" cy="12954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40" name="Rounded Rectangle 39"/>
          <p:cNvSpPr/>
          <p:nvPr/>
        </p:nvSpPr>
        <p:spPr>
          <a:xfrm>
            <a:off x="9144000" y="4648200"/>
            <a:ext cx="2438400" cy="12954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pic>
        <p:nvPicPr>
          <p:cNvPr id="41" name="Picture 40" descr="txp_fig"/>
          <p:cNvPicPr>
            <a:picLocks noChangeAspect="1"/>
          </p:cNvPicPr>
          <p:nvPr>
            <p:custDataLst>
              <p:tags r:id="rId1"/>
            </p:custDataLst>
          </p:nvPr>
        </p:nvPicPr>
        <p:blipFill>
          <a:blip r:embed="rId5" cstate="print"/>
          <a:stretch>
            <a:fillRect/>
          </a:stretch>
        </p:blipFill>
        <p:spPr bwMode="auto">
          <a:xfrm>
            <a:off x="9659816" y="2066192"/>
            <a:ext cx="1522958" cy="381000"/>
          </a:xfrm>
          <a:prstGeom prst="rect">
            <a:avLst/>
          </a:prstGeom>
          <a:noFill/>
          <a:ln/>
          <a:effectLst/>
        </p:spPr>
      </p:pic>
      <p:pic>
        <p:nvPicPr>
          <p:cNvPr id="42" name="Picture 41" descr="txp_fig"/>
          <p:cNvPicPr>
            <a:picLocks noChangeAspect="1"/>
          </p:cNvPicPr>
          <p:nvPr>
            <p:custDataLst>
              <p:tags r:id="rId2"/>
            </p:custDataLst>
          </p:nvPr>
        </p:nvPicPr>
        <p:blipFill>
          <a:blip r:embed="rId6" cstate="print"/>
          <a:stretch>
            <a:fillRect/>
          </a:stretch>
        </p:blipFill>
        <p:spPr bwMode="auto">
          <a:xfrm>
            <a:off x="9677400" y="4199792"/>
            <a:ext cx="1505313" cy="381000"/>
          </a:xfrm>
          <a:prstGeom prst="rect">
            <a:avLst/>
          </a:prstGeom>
          <a:noFill/>
          <a:ln/>
          <a:effectLst/>
        </p:spPr>
      </p:pic>
    </p:spTree>
    <p:extLst>
      <p:ext uri="{BB962C8B-B14F-4D97-AF65-F5344CB8AC3E}">
        <p14:creationId xmlns:p14="http://schemas.microsoft.com/office/powerpoint/2010/main" val="917563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1"/>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8" grpId="0"/>
      <p:bldP spid="26" grpId="0"/>
      <p:bldP spid="28" grpId="0"/>
      <p:bldP spid="29" grpId="0"/>
      <p:bldP spid="30" grpId="0"/>
      <p:bldP spid="31" grpId="0" animBg="1"/>
      <p:bldP spid="32" grpId="0"/>
      <p:bldP spid="33" grpId="0" animBg="1"/>
      <p:bldP spid="34" grpId="0"/>
      <p:bldP spid="35" grpId="0" animBg="1"/>
      <p:bldP spid="36" grpId="0"/>
      <p:bldP spid="37" grpId="0" animBg="1"/>
      <p:bldP spid="44" grpId="0"/>
      <p:bldP spid="38" grpId="0"/>
      <p:bldP spid="39" grpId="0" animBg="1"/>
      <p:bldP spid="40" grpId="0" animBg="1"/>
    </p:bld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290" name="Title 1"/>
          <p:cNvSpPr>
            <a:spLocks noGrp="1"/>
          </p:cNvSpPr>
          <p:nvPr>
            <p:ph type="title"/>
          </p:nvPr>
        </p:nvSpPr>
        <p:spPr/>
        <p:txBody>
          <a:bodyPr/>
          <a:lstStyle/>
          <a:p>
            <a:r>
              <a:rPr lang="en-US"/>
              <a:t>Example: Expected Age</a:t>
            </a:r>
          </a:p>
        </p:txBody>
      </p:sp>
      <p:sp>
        <p:nvSpPr>
          <p:cNvPr id="12292" name="TextBox 10"/>
          <p:cNvSpPr txBox="1">
            <a:spLocks noChangeArrowheads="1"/>
          </p:cNvSpPr>
          <p:nvPr/>
        </p:nvSpPr>
        <p:spPr bwMode="auto">
          <a:xfrm>
            <a:off x="2438400" y="1187425"/>
            <a:ext cx="7315200" cy="461665"/>
          </a:xfrm>
          <a:prstGeom prst="rect">
            <a:avLst/>
          </a:prstGeom>
          <a:noFill/>
          <a:ln w="9525">
            <a:noFill/>
            <a:miter lim="800000"/>
            <a:headEnd/>
            <a:tailEnd/>
          </a:ln>
        </p:spPr>
        <p:txBody>
          <a:bodyPr wrap="square">
            <a:spAutoFit/>
          </a:bodyPr>
          <a:lstStyle/>
          <a:p>
            <a:pPr algn="ctr"/>
            <a:r>
              <a:rPr lang="en-US" sz="2400" dirty="0">
                <a:latin typeface="Calibri" pitchFamily="34" charset="0"/>
              </a:rPr>
              <a:t>Goal: Compute expected age </a:t>
            </a:r>
            <a:r>
              <a:rPr lang="en-US" sz="2400">
                <a:latin typeface="Calibri" pitchFamily="34" charset="0"/>
              </a:rPr>
              <a:t>of CIS 421/521 students</a:t>
            </a:r>
            <a:endParaRPr lang="en-US" sz="2400" dirty="0">
              <a:latin typeface="Calibri" pitchFamily="34" charset="0"/>
            </a:endParaRPr>
          </a:p>
        </p:txBody>
      </p:sp>
      <p:grpSp>
        <p:nvGrpSpPr>
          <p:cNvPr id="20" name="Group 19"/>
          <p:cNvGrpSpPr/>
          <p:nvPr/>
        </p:nvGrpSpPr>
        <p:grpSpPr>
          <a:xfrm>
            <a:off x="1600200" y="1828800"/>
            <a:ext cx="8915400" cy="1219200"/>
            <a:chOff x="1828800" y="1828800"/>
            <a:chExt cx="8534400" cy="1219200"/>
          </a:xfrm>
          <a:solidFill>
            <a:srgbClr val="B5E3C8"/>
          </a:solidFill>
        </p:grpSpPr>
        <p:sp>
          <p:nvSpPr>
            <p:cNvPr id="12" name="Rounded Rectangle 11"/>
            <p:cNvSpPr/>
            <p:nvPr/>
          </p:nvSpPr>
          <p:spPr>
            <a:xfrm>
              <a:off x="1828800" y="1828800"/>
              <a:ext cx="8534400" cy="1219200"/>
            </a:xfrm>
            <a:prstGeom prst="round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000">
                <a:latin typeface="Calibri" pitchFamily="34" charset="0"/>
              </a:endParaRPr>
            </a:p>
          </p:txBody>
        </p:sp>
        <p:cxnSp>
          <p:nvCxnSpPr>
            <p:cNvPr id="15" name="Straight Connector 14"/>
            <p:cNvCxnSpPr/>
            <p:nvPr/>
          </p:nvCxnSpPr>
          <p:spPr>
            <a:xfrm>
              <a:off x="1828800" y="2209800"/>
              <a:ext cx="8534400" cy="0"/>
            </a:xfrm>
            <a:prstGeom prst="line">
              <a:avLst/>
            </a:prstGeom>
            <a:grpFill/>
            <a:ln w="1905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19" name="Picture 18" descr="TP_tmp.png"/>
          <p:cNvPicPr>
            <a:picLocks noChangeAspect="1"/>
          </p:cNvPicPr>
          <p:nvPr>
            <p:custDataLst>
              <p:tags r:id="rId1"/>
            </p:custDataLst>
          </p:nvPr>
        </p:nvPicPr>
        <p:blipFill>
          <a:blip r:embed="rId7" cstate="print">
            <a:clrChange>
              <a:clrFrom>
                <a:srgbClr val="FFFFFF"/>
              </a:clrFrom>
              <a:clrTo>
                <a:srgbClr val="FFFFFF">
                  <a:alpha val="0"/>
                </a:srgbClr>
              </a:clrTo>
            </a:clrChange>
          </a:blip>
          <a:srcRect/>
          <a:stretch>
            <a:fillRect/>
          </a:stretch>
        </p:blipFill>
        <p:spPr bwMode="auto">
          <a:xfrm>
            <a:off x="3784600" y="2362200"/>
            <a:ext cx="2133600" cy="558800"/>
          </a:xfrm>
          <a:prstGeom prst="rect">
            <a:avLst/>
          </a:prstGeom>
          <a:noFill/>
          <a:ln w="9525">
            <a:noFill/>
            <a:miter lim="800000"/>
            <a:headEnd/>
            <a:tailEnd/>
          </a:ln>
        </p:spPr>
      </p:pic>
      <p:sp>
        <p:nvSpPr>
          <p:cNvPr id="22" name="Rounded Rectangle 21"/>
          <p:cNvSpPr/>
          <p:nvPr/>
        </p:nvSpPr>
        <p:spPr>
          <a:xfrm>
            <a:off x="1600200" y="3886200"/>
            <a:ext cx="4191000" cy="2438400"/>
          </a:xfrm>
          <a:prstGeom prst="roundRect">
            <a:avLst/>
          </a:prstGeom>
          <a:solidFill>
            <a:srgbClr val="CCECF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000">
              <a:latin typeface="Calibri" pitchFamily="34" charset="0"/>
            </a:endParaRPr>
          </a:p>
        </p:txBody>
      </p:sp>
      <p:sp>
        <p:nvSpPr>
          <p:cNvPr id="23" name="TextBox 22"/>
          <p:cNvSpPr txBox="1">
            <a:spLocks noChangeArrowheads="1"/>
          </p:cNvSpPr>
          <p:nvPr/>
        </p:nvSpPr>
        <p:spPr bwMode="auto">
          <a:xfrm>
            <a:off x="1828800" y="3897313"/>
            <a:ext cx="3657600" cy="400110"/>
          </a:xfrm>
          <a:prstGeom prst="rect">
            <a:avLst/>
          </a:prstGeom>
          <a:noFill/>
          <a:ln w="9525">
            <a:noFill/>
            <a:miter lim="800000"/>
            <a:headEnd/>
            <a:tailEnd/>
          </a:ln>
        </p:spPr>
        <p:txBody>
          <a:bodyPr>
            <a:spAutoFit/>
          </a:bodyPr>
          <a:lstStyle/>
          <a:p>
            <a:pPr algn="ctr"/>
            <a:r>
              <a:rPr lang="en-US" sz="2000">
                <a:latin typeface="Calibri" pitchFamily="34" charset="0"/>
              </a:rPr>
              <a:t>Unknown P(A): “Model Based”</a:t>
            </a:r>
          </a:p>
        </p:txBody>
      </p:sp>
      <p:cxnSp>
        <p:nvCxnSpPr>
          <p:cNvPr id="24" name="Straight Connector 23"/>
          <p:cNvCxnSpPr/>
          <p:nvPr/>
        </p:nvCxnSpPr>
        <p:spPr>
          <a:xfrm>
            <a:off x="1600200" y="4267200"/>
            <a:ext cx="4191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31" name="Picture 30" descr="TP_tmp.png"/>
          <p:cNvPicPr>
            <a:picLocks noChangeAspect="1"/>
          </p:cNvPicPr>
          <p:nvPr>
            <p:custDataLst>
              <p:tags r:id="rId2"/>
            </p:custDataLst>
          </p:nvPr>
        </p:nvPicPr>
        <p:blipFill>
          <a:blip r:embed="rId8" cstate="print">
            <a:clrChange>
              <a:clrFrom>
                <a:srgbClr val="FFFFFF"/>
              </a:clrFrom>
              <a:clrTo>
                <a:srgbClr val="FFFFFF">
                  <a:alpha val="0"/>
                </a:srgbClr>
              </a:clrTo>
            </a:clrChange>
          </a:blip>
          <a:srcRect/>
          <a:stretch>
            <a:fillRect/>
          </a:stretch>
        </p:blipFill>
        <p:spPr bwMode="auto">
          <a:xfrm>
            <a:off x="2667000" y="5461000"/>
            <a:ext cx="2133600" cy="558800"/>
          </a:xfrm>
          <a:prstGeom prst="rect">
            <a:avLst/>
          </a:prstGeom>
          <a:noFill/>
          <a:ln w="9525">
            <a:noFill/>
            <a:miter lim="800000"/>
            <a:headEnd/>
            <a:tailEnd/>
          </a:ln>
        </p:spPr>
      </p:pic>
      <p:pic>
        <p:nvPicPr>
          <p:cNvPr id="40" name="Picture 39" descr="TP_tmp.png"/>
          <p:cNvPicPr>
            <a:picLocks noChangeAspect="1"/>
          </p:cNvPicPr>
          <p:nvPr>
            <p:custDataLst>
              <p:tags r:id="rId3"/>
            </p:custDataLst>
          </p:nvPr>
        </p:nvPicPr>
        <p:blipFill>
          <a:blip r:embed="rId9" cstate="print">
            <a:clrChange>
              <a:clrFrom>
                <a:srgbClr val="FFFFFF"/>
              </a:clrFrom>
              <a:clrTo>
                <a:srgbClr val="FFFFFF">
                  <a:alpha val="0"/>
                </a:srgbClr>
              </a:clrTo>
            </a:clrChange>
          </a:blip>
          <a:srcRect/>
          <a:stretch>
            <a:fillRect/>
          </a:stretch>
        </p:blipFill>
        <p:spPr bwMode="auto">
          <a:xfrm>
            <a:off x="2679700" y="4572000"/>
            <a:ext cx="1727200" cy="558800"/>
          </a:xfrm>
          <a:prstGeom prst="rect">
            <a:avLst/>
          </a:prstGeom>
          <a:noFill/>
          <a:ln w="9525">
            <a:noFill/>
            <a:miter lim="800000"/>
            <a:headEnd/>
            <a:tailEnd/>
          </a:ln>
        </p:spPr>
      </p:pic>
      <p:sp>
        <p:nvSpPr>
          <p:cNvPr id="32" name="Rounded Rectangle 31"/>
          <p:cNvSpPr/>
          <p:nvPr/>
        </p:nvSpPr>
        <p:spPr>
          <a:xfrm>
            <a:off x="6324600" y="3886200"/>
            <a:ext cx="4191000" cy="2438400"/>
          </a:xfrm>
          <a:prstGeom prst="roundRect">
            <a:avLst/>
          </a:prstGeom>
          <a:solidFill>
            <a:srgbClr val="CCECF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000">
              <a:latin typeface="Calibri" pitchFamily="34" charset="0"/>
            </a:endParaRPr>
          </a:p>
        </p:txBody>
      </p:sp>
      <p:sp>
        <p:nvSpPr>
          <p:cNvPr id="33" name="TextBox 32"/>
          <p:cNvSpPr txBox="1">
            <a:spLocks noChangeArrowheads="1"/>
          </p:cNvSpPr>
          <p:nvPr/>
        </p:nvSpPr>
        <p:spPr bwMode="auto">
          <a:xfrm>
            <a:off x="6553200" y="3897313"/>
            <a:ext cx="3657600" cy="400110"/>
          </a:xfrm>
          <a:prstGeom prst="rect">
            <a:avLst/>
          </a:prstGeom>
          <a:noFill/>
          <a:ln w="9525">
            <a:noFill/>
            <a:miter lim="800000"/>
            <a:headEnd/>
            <a:tailEnd/>
          </a:ln>
        </p:spPr>
        <p:txBody>
          <a:bodyPr>
            <a:spAutoFit/>
          </a:bodyPr>
          <a:lstStyle/>
          <a:p>
            <a:pPr algn="ctr"/>
            <a:r>
              <a:rPr lang="en-US" sz="2000">
                <a:latin typeface="Calibri" pitchFamily="34" charset="0"/>
              </a:rPr>
              <a:t>Unknown P(A): “Model Free”</a:t>
            </a:r>
          </a:p>
        </p:txBody>
      </p:sp>
      <p:cxnSp>
        <p:nvCxnSpPr>
          <p:cNvPr id="34" name="Straight Connector 33"/>
          <p:cNvCxnSpPr/>
          <p:nvPr/>
        </p:nvCxnSpPr>
        <p:spPr>
          <a:xfrm>
            <a:off x="6324600" y="4267200"/>
            <a:ext cx="4191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39" name="Picture 38" descr="TP_tmp.png"/>
          <p:cNvPicPr>
            <a:picLocks noChangeAspect="1"/>
          </p:cNvPicPr>
          <p:nvPr>
            <p:custDataLst>
              <p:tags r:id="rId4"/>
            </p:custDataLst>
          </p:nvPr>
        </p:nvPicPr>
        <p:blipFill>
          <a:blip r:embed="rId10" cstate="print">
            <a:clrChange>
              <a:clrFrom>
                <a:srgbClr val="FFFFFF"/>
              </a:clrFrom>
              <a:clrTo>
                <a:srgbClr val="FFFFFF">
                  <a:alpha val="0"/>
                </a:srgbClr>
              </a:clrTo>
            </a:clrChange>
          </a:blip>
          <a:srcRect/>
          <a:stretch>
            <a:fillRect/>
          </a:stretch>
        </p:blipFill>
        <p:spPr bwMode="auto">
          <a:xfrm>
            <a:off x="7467600" y="4953000"/>
            <a:ext cx="1801813" cy="660400"/>
          </a:xfrm>
          <a:prstGeom prst="rect">
            <a:avLst/>
          </a:prstGeom>
          <a:noFill/>
          <a:ln w="9525">
            <a:noFill/>
            <a:miter lim="800000"/>
            <a:headEnd/>
            <a:tailEnd/>
          </a:ln>
        </p:spPr>
      </p:pic>
      <p:sp>
        <p:nvSpPr>
          <p:cNvPr id="37" name="TextBox 36"/>
          <p:cNvSpPr txBox="1">
            <a:spLocks noChangeArrowheads="1"/>
          </p:cNvSpPr>
          <p:nvPr/>
        </p:nvSpPr>
        <p:spPr bwMode="auto">
          <a:xfrm>
            <a:off x="1600200" y="3244825"/>
            <a:ext cx="8915400" cy="461665"/>
          </a:xfrm>
          <a:prstGeom prst="rect">
            <a:avLst/>
          </a:prstGeom>
          <a:noFill/>
          <a:ln w="9525">
            <a:noFill/>
            <a:miter lim="800000"/>
            <a:headEnd/>
            <a:tailEnd/>
          </a:ln>
        </p:spPr>
        <p:txBody>
          <a:bodyPr wrap="square">
            <a:spAutoFit/>
          </a:bodyPr>
          <a:lstStyle/>
          <a:p>
            <a:pPr algn="ctr"/>
            <a:r>
              <a:rPr lang="en-US" sz="2400" dirty="0">
                <a:latin typeface="Calibri" pitchFamily="34" charset="0"/>
              </a:rPr>
              <a:t>Without P(A), instead collect samples [a</a:t>
            </a:r>
            <a:r>
              <a:rPr lang="en-US" sz="2400" baseline="-25000" dirty="0">
                <a:latin typeface="Calibri" pitchFamily="34" charset="0"/>
              </a:rPr>
              <a:t>1</a:t>
            </a:r>
            <a:r>
              <a:rPr lang="en-US" sz="2400" dirty="0">
                <a:latin typeface="Calibri" pitchFamily="34" charset="0"/>
              </a:rPr>
              <a:t>, a</a:t>
            </a:r>
            <a:r>
              <a:rPr lang="en-US" sz="2400" baseline="-25000" dirty="0">
                <a:latin typeface="Calibri" pitchFamily="34" charset="0"/>
              </a:rPr>
              <a:t>2</a:t>
            </a:r>
            <a:r>
              <a:rPr lang="en-US" sz="2400" dirty="0">
                <a:latin typeface="Calibri" pitchFamily="34" charset="0"/>
              </a:rPr>
              <a:t>, … </a:t>
            </a:r>
            <a:r>
              <a:rPr lang="en-US" sz="2400" dirty="0" err="1">
                <a:latin typeface="Calibri" pitchFamily="34" charset="0"/>
              </a:rPr>
              <a:t>a</a:t>
            </a:r>
            <a:r>
              <a:rPr lang="en-US" sz="2400" baseline="-25000" dirty="0" err="1">
                <a:latin typeface="Calibri" pitchFamily="34" charset="0"/>
              </a:rPr>
              <a:t>N</a:t>
            </a:r>
            <a:r>
              <a:rPr lang="en-US" sz="2400" dirty="0">
                <a:latin typeface="Calibri" pitchFamily="34" charset="0"/>
              </a:rPr>
              <a:t>]</a:t>
            </a:r>
          </a:p>
        </p:txBody>
      </p:sp>
      <p:sp>
        <p:nvSpPr>
          <p:cNvPr id="12294" name="TextBox 12"/>
          <p:cNvSpPr txBox="1">
            <a:spLocks noChangeArrowheads="1"/>
          </p:cNvSpPr>
          <p:nvPr/>
        </p:nvSpPr>
        <p:spPr bwMode="auto">
          <a:xfrm>
            <a:off x="5334000" y="1828800"/>
            <a:ext cx="1447800" cy="400110"/>
          </a:xfrm>
          <a:prstGeom prst="rect">
            <a:avLst/>
          </a:prstGeom>
          <a:noFill/>
          <a:ln w="9525">
            <a:noFill/>
            <a:miter lim="800000"/>
            <a:headEnd/>
            <a:tailEnd/>
          </a:ln>
        </p:spPr>
        <p:txBody>
          <a:bodyPr>
            <a:spAutoFit/>
          </a:bodyPr>
          <a:lstStyle/>
          <a:p>
            <a:pPr algn="ctr"/>
            <a:r>
              <a:rPr lang="en-US" sz="2000">
                <a:latin typeface="Calibri" pitchFamily="34" charset="0"/>
              </a:rPr>
              <a:t>Known P(A)</a:t>
            </a:r>
          </a:p>
        </p:txBody>
      </p:sp>
      <p:sp>
        <p:nvSpPr>
          <p:cNvPr id="25" name="Rectangular Callout 24"/>
          <p:cNvSpPr/>
          <p:nvPr/>
        </p:nvSpPr>
        <p:spPr>
          <a:xfrm>
            <a:off x="9982200" y="4495800"/>
            <a:ext cx="1981200" cy="1752600"/>
          </a:xfrm>
          <a:prstGeom prst="wedgeRectCallout">
            <a:avLst>
              <a:gd name="adj1" fmla="val -73260"/>
              <a:gd name="adj2" fmla="val -14027"/>
            </a:avLst>
          </a:prstGeom>
          <a:solidFill>
            <a:srgbClr val="B5E3C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alibri" pitchFamily="34" charset="0"/>
              </a:rPr>
              <a:t>Why does this work?  Because samples appear with the right frequencies.</a:t>
            </a:r>
          </a:p>
        </p:txBody>
      </p:sp>
      <p:sp>
        <p:nvSpPr>
          <p:cNvPr id="26" name="Rectangular Callout 25"/>
          <p:cNvSpPr/>
          <p:nvPr/>
        </p:nvSpPr>
        <p:spPr>
          <a:xfrm>
            <a:off x="152400" y="4495800"/>
            <a:ext cx="1981200" cy="1752600"/>
          </a:xfrm>
          <a:prstGeom prst="wedgeRectCallout">
            <a:avLst>
              <a:gd name="adj1" fmla="val 68494"/>
              <a:gd name="adj2" fmla="val -29621"/>
            </a:avLst>
          </a:prstGeom>
          <a:solidFill>
            <a:srgbClr val="B5E3C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alibri" pitchFamily="34" charset="0"/>
              </a:rPr>
              <a:t>Why does this work?  Because eventually you learn the right model.</a:t>
            </a:r>
          </a:p>
        </p:txBody>
      </p:sp>
      <p:sp>
        <p:nvSpPr>
          <p:cNvPr id="2" name="TextBox 1"/>
          <p:cNvSpPr txBox="1"/>
          <p:nvPr/>
        </p:nvSpPr>
        <p:spPr>
          <a:xfrm>
            <a:off x="5953688" y="2324599"/>
            <a:ext cx="1656223" cy="369332"/>
          </a:xfrm>
          <a:prstGeom prst="rect">
            <a:avLst/>
          </a:prstGeom>
          <a:noFill/>
        </p:spPr>
        <p:txBody>
          <a:bodyPr wrap="none" rtlCol="0">
            <a:spAutoFit/>
          </a:bodyPr>
          <a:lstStyle/>
          <a:p>
            <a:r>
              <a:rPr lang="en-US" dirty="0">
                <a:latin typeface="Times New Roman" charset="0"/>
              </a:rPr>
              <a:t>=0.01 x 42 + </a:t>
            </a:r>
            <a:r>
              <a:rPr lang="mr-IN" dirty="0">
                <a:latin typeface="Times New Roman" charset="0"/>
              </a:rPr>
              <a:t>…</a:t>
            </a:r>
            <a:endParaRPr lang="en-US" dirty="0">
              <a:latin typeface="Times New Roman" charset="0"/>
            </a:endParaRPr>
          </a:p>
        </p:txBody>
      </p:sp>
    </p:spTree>
    <p:extLst>
      <p:ext uri="{BB962C8B-B14F-4D97-AF65-F5344CB8AC3E}">
        <p14:creationId xmlns:p14="http://schemas.microsoft.com/office/powerpoint/2010/main" val="597818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29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3"/>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4"/>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9"/>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p:bldP spid="32" grpId="0" animBg="1"/>
      <p:bldP spid="33" grpId="0"/>
      <p:bldP spid="37" grpId="0"/>
      <p:bldP spid="12294" grpId="0"/>
      <p:bldP spid="25" grpId="0" animBg="1"/>
      <p:bldP spid="26"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Model-Free Learning</a:t>
            </a:r>
          </a:p>
        </p:txBody>
      </p:sp>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429000" y="1448200"/>
            <a:ext cx="5480050" cy="5028171"/>
          </a:xfrm>
          <a:prstGeom prst="rect">
            <a:avLst/>
          </a:prstGeom>
          <a:noFill/>
        </p:spPr>
      </p:pic>
    </p:spTree>
    <p:extLst>
      <p:ext uri="{BB962C8B-B14F-4D97-AF65-F5344CB8AC3E}">
        <p14:creationId xmlns:p14="http://schemas.microsoft.com/office/powerpoint/2010/main" val="15381743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Passive Reinforcement Learning</a:t>
            </a:r>
          </a:p>
        </p:txBody>
      </p:sp>
      <p:pic>
        <p:nvPicPr>
          <p:cNvPr id="36866"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590800" y="1156714"/>
            <a:ext cx="7162800" cy="5319787"/>
          </a:xfrm>
          <a:prstGeom prst="rect">
            <a:avLst/>
          </a:prstGeom>
          <a:noFill/>
        </p:spPr>
      </p:pic>
    </p:spTree>
    <p:extLst>
      <p:ext uri="{BB962C8B-B14F-4D97-AF65-F5344CB8AC3E}">
        <p14:creationId xmlns:p14="http://schemas.microsoft.com/office/powerpoint/2010/main" val="12155637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dirty="0"/>
              <a:t>Passive Reinforcement Learning</a:t>
            </a:r>
          </a:p>
        </p:txBody>
      </p:sp>
      <p:sp>
        <p:nvSpPr>
          <p:cNvPr id="7171" name="Rectangle 3"/>
          <p:cNvSpPr>
            <a:spLocks noGrp="1" noChangeArrowheads="1"/>
          </p:cNvSpPr>
          <p:nvPr>
            <p:ph type="body" idx="1"/>
          </p:nvPr>
        </p:nvSpPr>
        <p:spPr>
          <a:xfrm>
            <a:off x="228600" y="1371600"/>
            <a:ext cx="11430000" cy="4525962"/>
          </a:xfrm>
        </p:spPr>
        <p:txBody>
          <a:bodyPr/>
          <a:lstStyle/>
          <a:p>
            <a:pPr>
              <a:lnSpc>
                <a:spcPct val="90000"/>
              </a:lnSpc>
            </a:pPr>
            <a:r>
              <a:rPr lang="en-US" sz="2800" dirty="0"/>
              <a:t>Simplified task: policy evaluation</a:t>
            </a:r>
          </a:p>
          <a:p>
            <a:pPr lvl="1">
              <a:lnSpc>
                <a:spcPct val="90000"/>
              </a:lnSpc>
            </a:pPr>
            <a:r>
              <a:rPr lang="en-US" sz="2400" dirty="0"/>
              <a:t>Input: a fixed policy </a:t>
            </a:r>
            <a:r>
              <a:rPr lang="en-US" sz="2400" dirty="0">
                <a:sym typeface="Symbol" pitchFamily="18" charset="2"/>
              </a:rPr>
              <a:t>(s)</a:t>
            </a:r>
          </a:p>
          <a:p>
            <a:pPr lvl="1">
              <a:lnSpc>
                <a:spcPct val="90000"/>
              </a:lnSpc>
            </a:pPr>
            <a:r>
              <a:rPr lang="en-US" sz="2400" dirty="0"/>
              <a:t>You don’t know the transitions T(</a:t>
            </a:r>
            <a:r>
              <a:rPr lang="en-US" sz="2400" dirty="0" err="1"/>
              <a:t>s,a,s</a:t>
            </a:r>
            <a:r>
              <a:rPr lang="en-US" sz="2400" dirty="0"/>
              <a:t>’)</a:t>
            </a:r>
          </a:p>
          <a:p>
            <a:pPr lvl="1">
              <a:lnSpc>
                <a:spcPct val="90000"/>
              </a:lnSpc>
            </a:pPr>
            <a:r>
              <a:rPr lang="en-US" sz="2400" dirty="0"/>
              <a:t>You don’t know the rewards R(</a:t>
            </a:r>
            <a:r>
              <a:rPr lang="en-US" sz="2400" dirty="0" err="1"/>
              <a:t>s,a,s</a:t>
            </a:r>
            <a:r>
              <a:rPr lang="en-US" sz="2400" dirty="0"/>
              <a:t>’)</a:t>
            </a:r>
          </a:p>
          <a:p>
            <a:pPr lvl="1">
              <a:lnSpc>
                <a:spcPct val="90000"/>
              </a:lnSpc>
            </a:pPr>
            <a:r>
              <a:rPr lang="en-US" sz="2400" dirty="0">
                <a:solidFill>
                  <a:srgbClr val="CC0000"/>
                </a:solidFill>
              </a:rPr>
              <a:t>Goal: learn the state values</a:t>
            </a:r>
            <a:endParaRPr lang="en-US" sz="2400" dirty="0"/>
          </a:p>
          <a:p>
            <a:pPr lvl="1">
              <a:lnSpc>
                <a:spcPct val="90000"/>
              </a:lnSpc>
            </a:pPr>
            <a:endParaRPr lang="en-US" sz="2400" dirty="0"/>
          </a:p>
          <a:p>
            <a:pPr>
              <a:lnSpc>
                <a:spcPct val="90000"/>
              </a:lnSpc>
            </a:pPr>
            <a:r>
              <a:rPr lang="en-US" sz="2800" dirty="0"/>
              <a:t>In this case:</a:t>
            </a:r>
          </a:p>
          <a:p>
            <a:pPr lvl="1">
              <a:lnSpc>
                <a:spcPct val="90000"/>
              </a:lnSpc>
            </a:pPr>
            <a:r>
              <a:rPr lang="en-US" sz="2400" dirty="0"/>
              <a:t>Learner is “along for the ride”</a:t>
            </a:r>
          </a:p>
          <a:p>
            <a:pPr lvl="1">
              <a:lnSpc>
                <a:spcPct val="90000"/>
              </a:lnSpc>
            </a:pPr>
            <a:r>
              <a:rPr lang="en-US" sz="2400" dirty="0"/>
              <a:t>No choice about what actions to take</a:t>
            </a:r>
          </a:p>
          <a:p>
            <a:pPr lvl="1">
              <a:lnSpc>
                <a:spcPct val="90000"/>
              </a:lnSpc>
            </a:pPr>
            <a:r>
              <a:rPr lang="en-US" sz="2400" dirty="0"/>
              <a:t>Just execute the policy and learn from experience</a:t>
            </a:r>
          </a:p>
          <a:p>
            <a:pPr lvl="1">
              <a:lnSpc>
                <a:spcPct val="90000"/>
              </a:lnSpc>
            </a:pPr>
            <a:r>
              <a:rPr lang="en-US" sz="2400" dirty="0"/>
              <a:t>This is NOT offline planning!  You actually take actions in the world.</a:t>
            </a:r>
          </a:p>
          <a:p>
            <a:pPr lvl="1">
              <a:lnSpc>
                <a:spcPct val="90000"/>
              </a:lnSpc>
            </a:pPr>
            <a:endParaRPr lang="en-US" sz="2400" dirty="0"/>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324600" y="1448143"/>
            <a:ext cx="5410200" cy="3162994"/>
          </a:xfrm>
          <a:prstGeom prst="rect">
            <a:avLst/>
          </a:prstGeom>
          <a:noFill/>
        </p:spPr>
      </p:pic>
    </p:spTree>
    <p:extLst>
      <p:ext uri="{BB962C8B-B14F-4D97-AF65-F5344CB8AC3E}">
        <p14:creationId xmlns:p14="http://schemas.microsoft.com/office/powerpoint/2010/main" val="12894912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Reinforcement Learning</a:t>
            </a:r>
          </a:p>
        </p:txBody>
      </p:sp>
      <p:sp>
        <p:nvSpPr>
          <p:cNvPr id="4" name="Text Box 8">
            <a:extLst>
              <a:ext uri="{FF2B5EF4-FFF2-40B4-BE49-F238E27FC236}">
                <a16:creationId xmlns:a16="http://schemas.microsoft.com/office/drawing/2014/main" id="{E7240262-5214-214D-8709-1735FCCA0E88}"/>
              </a:ext>
            </a:extLst>
          </p:cNvPr>
          <p:cNvSpPr txBox="1">
            <a:spLocks noChangeArrowheads="1"/>
          </p:cNvSpPr>
          <p:nvPr/>
        </p:nvSpPr>
        <p:spPr bwMode="auto">
          <a:xfrm>
            <a:off x="2743200" y="5326814"/>
            <a:ext cx="6400800" cy="1531186"/>
          </a:xfrm>
          <a:prstGeom prst="rect">
            <a:avLst/>
          </a:prstGeom>
          <a:noFill/>
          <a:ln w="9525">
            <a:noFill/>
            <a:miter lim="800000"/>
            <a:headEnd/>
            <a:tailEnd/>
          </a:ln>
        </p:spPr>
        <p:txBody>
          <a:bodyPr wrap="square" lIns="68579" tIns="34289" rIns="68579" bIns="34289">
            <a:spAutoFit/>
          </a:bodyPr>
          <a:lstStyle/>
          <a:p>
            <a:pPr algn="ctr">
              <a:spcBef>
                <a:spcPct val="50000"/>
              </a:spcBef>
            </a:pPr>
            <a:r>
              <a:rPr lang="en-US" sz="2400" dirty="0">
                <a:latin typeface="Calibri"/>
                <a:cs typeface="Calibri"/>
              </a:rPr>
              <a:t>Slides courtesy of Dan Klein and Pieter </a:t>
            </a:r>
            <a:r>
              <a:rPr lang="en-US" sz="2400" dirty="0" err="1">
                <a:latin typeface="Calibri"/>
                <a:cs typeface="Calibri"/>
              </a:rPr>
              <a:t>Abbeel</a:t>
            </a:r>
            <a:endParaRPr lang="en-US" sz="2400" dirty="0">
              <a:latin typeface="Calibri"/>
              <a:cs typeface="Calibri"/>
            </a:endParaRPr>
          </a:p>
          <a:p>
            <a:pPr algn="ctr">
              <a:spcBef>
                <a:spcPct val="50000"/>
              </a:spcBef>
            </a:pPr>
            <a:r>
              <a:rPr lang="en-US" sz="2400" dirty="0">
                <a:latin typeface="Calibri"/>
                <a:cs typeface="Calibri"/>
              </a:rPr>
              <a:t>University of California, Berkeley</a:t>
            </a:r>
          </a:p>
          <a:p>
            <a:pPr algn="ctr">
              <a:spcBef>
                <a:spcPct val="50000"/>
              </a:spcBef>
            </a:pPr>
            <a:r>
              <a:rPr lang="en-US" sz="1400" dirty="0">
                <a:latin typeface="Calibri"/>
                <a:cs typeface="Calibri"/>
              </a:rPr>
              <a:t>[These slides were created by Dan Klein and Pieter </a:t>
            </a:r>
            <a:r>
              <a:rPr lang="en-US" sz="1400" dirty="0" err="1">
                <a:latin typeface="Calibri"/>
                <a:cs typeface="Calibri"/>
              </a:rPr>
              <a:t>Abbeel</a:t>
            </a:r>
            <a:r>
              <a:rPr lang="en-US" sz="1400" dirty="0">
                <a:latin typeface="Calibri"/>
                <a:cs typeface="Calibri"/>
              </a:rPr>
              <a:t> for CS188 Intro to AI at UC Berkeley.  All CS188 materials are available at http://</a:t>
            </a:r>
            <a:r>
              <a:rPr lang="en-US" sz="1400" dirty="0" err="1">
                <a:latin typeface="Calibri"/>
                <a:cs typeface="Calibri"/>
              </a:rPr>
              <a:t>ai.berkeley.edu</a:t>
            </a:r>
            <a:r>
              <a:rPr lang="en-US" sz="1400" dirty="0">
                <a:latin typeface="Calibri"/>
                <a:cs typeface="Calibri"/>
              </a:rPr>
              <a:t>.]</a:t>
            </a:r>
          </a:p>
        </p:txBody>
      </p:sp>
      <p:pic>
        <p:nvPicPr>
          <p:cNvPr id="7" name="Picture 2">
            <a:extLst>
              <a:ext uri="{FF2B5EF4-FFF2-40B4-BE49-F238E27FC236}">
                <a16:creationId xmlns:a16="http://schemas.microsoft.com/office/drawing/2014/main" id="{FD57CCA8-ABC3-604E-BA43-9585141CA3CC}"/>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659176" y="2667000"/>
            <a:ext cx="4541755" cy="2362200"/>
          </a:xfrm>
          <a:prstGeom prst="rect">
            <a:avLst/>
          </a:prstGeom>
          <a:noFill/>
        </p:spPr>
      </p:pic>
      <p:pic>
        <p:nvPicPr>
          <p:cNvPr id="8" name="Picture 2">
            <a:extLst>
              <a:ext uri="{FF2B5EF4-FFF2-40B4-BE49-F238E27FC236}">
                <a16:creationId xmlns:a16="http://schemas.microsoft.com/office/drawing/2014/main" id="{D15F3375-8095-B841-A3D1-F562DDA53308}"/>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62000" y="1448180"/>
            <a:ext cx="4770142" cy="3580640"/>
          </a:xfrm>
          <a:prstGeom prst="rect">
            <a:avLst/>
          </a:prstGeom>
          <a:noFill/>
        </p:spPr>
      </p:pic>
    </p:spTree>
    <p:extLst>
      <p:ext uri="{BB962C8B-B14F-4D97-AF65-F5344CB8AC3E}">
        <p14:creationId xmlns:p14="http://schemas.microsoft.com/office/powerpoint/2010/main" val="25532062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Direct Evaluation</a:t>
            </a:r>
          </a:p>
        </p:txBody>
      </p:sp>
      <p:sp>
        <p:nvSpPr>
          <p:cNvPr id="3" name="Content Placeholder 2"/>
          <p:cNvSpPr>
            <a:spLocks noGrp="1"/>
          </p:cNvSpPr>
          <p:nvPr>
            <p:ph idx="1"/>
          </p:nvPr>
        </p:nvSpPr>
        <p:spPr>
          <a:xfrm>
            <a:off x="406400" y="1397001"/>
            <a:ext cx="7442200" cy="4729164"/>
          </a:xfrm>
        </p:spPr>
        <p:txBody>
          <a:bodyPr/>
          <a:lstStyle/>
          <a:p>
            <a:r>
              <a:rPr lang="en-US" sz="2800" dirty="0"/>
              <a:t>Goal: Compute values for each state under </a:t>
            </a:r>
            <a:r>
              <a:rPr lang="en-US" sz="2800" dirty="0">
                <a:sym typeface="Symbol" pitchFamily="18" charset="2"/>
              </a:rPr>
              <a:t></a:t>
            </a:r>
          </a:p>
          <a:p>
            <a:pPr lvl="2"/>
            <a:endParaRPr lang="en-US" sz="2000" dirty="0"/>
          </a:p>
          <a:p>
            <a:r>
              <a:rPr lang="en-US" sz="2800" dirty="0"/>
              <a:t>Idea: Average together observed sample values</a:t>
            </a:r>
          </a:p>
          <a:p>
            <a:pPr lvl="1"/>
            <a:r>
              <a:rPr lang="en-US" sz="2400" dirty="0"/>
              <a:t>Act according to </a:t>
            </a:r>
            <a:r>
              <a:rPr lang="en-US" sz="2400" dirty="0">
                <a:sym typeface="Symbol" pitchFamily="18" charset="2"/>
              </a:rPr>
              <a:t></a:t>
            </a:r>
          </a:p>
          <a:p>
            <a:pPr lvl="1"/>
            <a:r>
              <a:rPr lang="en-US" sz="2400" dirty="0"/>
              <a:t>Every time you visit a state, write down what the sum of discounted rewards turned out to be</a:t>
            </a:r>
          </a:p>
          <a:p>
            <a:pPr lvl="1"/>
            <a:r>
              <a:rPr lang="en-US" sz="2400" dirty="0"/>
              <a:t>Average those samples</a:t>
            </a:r>
          </a:p>
          <a:p>
            <a:pPr lvl="2"/>
            <a:endParaRPr lang="en-US" sz="2000" dirty="0"/>
          </a:p>
          <a:p>
            <a:r>
              <a:rPr lang="en-US" sz="2800" dirty="0"/>
              <a:t>This is called direct evaluation</a:t>
            </a:r>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183880" y="1447800"/>
            <a:ext cx="3017520" cy="3352800"/>
          </a:xfrm>
          <a:prstGeom prst="rect">
            <a:avLst/>
          </a:prstGeom>
          <a:noFill/>
        </p:spPr>
      </p:pic>
    </p:spTree>
    <p:extLst>
      <p:ext uri="{BB962C8B-B14F-4D97-AF65-F5344CB8AC3E}">
        <p14:creationId xmlns:p14="http://schemas.microsoft.com/office/powerpoint/2010/main" val="17237084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alibri"/>
                <a:cs typeface="Calibri"/>
              </a:rPr>
              <a:t>Example: Direct Evaluation</a:t>
            </a:r>
          </a:p>
        </p:txBody>
      </p:sp>
      <p:sp>
        <p:nvSpPr>
          <p:cNvPr id="4" name="TextBox 3"/>
          <p:cNvSpPr txBox="1"/>
          <p:nvPr/>
        </p:nvSpPr>
        <p:spPr>
          <a:xfrm>
            <a:off x="533400" y="1371600"/>
            <a:ext cx="2362200" cy="523220"/>
          </a:xfrm>
          <a:prstGeom prst="rect">
            <a:avLst/>
          </a:prstGeom>
          <a:noFill/>
        </p:spPr>
        <p:txBody>
          <a:bodyPr wrap="square" rtlCol="0">
            <a:spAutoFit/>
          </a:bodyPr>
          <a:lstStyle/>
          <a:p>
            <a:pPr algn="ctr"/>
            <a:r>
              <a:rPr lang="en-US" sz="2800" dirty="0">
                <a:solidFill>
                  <a:schemeClr val="accent2"/>
                </a:solidFill>
                <a:latin typeface="Calibri"/>
                <a:cs typeface="Calibri"/>
              </a:rPr>
              <a:t>Input Policy </a:t>
            </a:r>
            <a:r>
              <a:rPr lang="en-US" sz="2800" dirty="0">
                <a:solidFill>
                  <a:schemeClr val="accent2"/>
                </a:solidFill>
                <a:latin typeface="Calibri"/>
                <a:cs typeface="Calibri"/>
                <a:sym typeface="Symbol" pitchFamily="18" charset="2"/>
              </a:rPr>
              <a:t></a:t>
            </a:r>
            <a:r>
              <a:rPr lang="en-US" dirty="0">
                <a:solidFill>
                  <a:schemeClr val="accent2"/>
                </a:solidFill>
                <a:latin typeface="Calibri"/>
                <a:cs typeface="Calibri"/>
              </a:rPr>
              <a:t> </a:t>
            </a:r>
          </a:p>
        </p:txBody>
      </p:sp>
      <p:sp>
        <p:nvSpPr>
          <p:cNvPr id="14" name="Text Box 13"/>
          <p:cNvSpPr txBox="1">
            <a:spLocks noChangeArrowheads="1"/>
          </p:cNvSpPr>
          <p:nvPr/>
        </p:nvSpPr>
        <p:spPr bwMode="auto">
          <a:xfrm>
            <a:off x="457200" y="5421868"/>
            <a:ext cx="2438400" cy="369332"/>
          </a:xfrm>
          <a:prstGeom prst="rect">
            <a:avLst/>
          </a:prstGeom>
          <a:noFill/>
          <a:ln w="9525">
            <a:noFill/>
            <a:miter lim="800000"/>
            <a:headEnd/>
            <a:tailEnd/>
          </a:ln>
        </p:spPr>
        <p:txBody>
          <a:bodyPr wrap="square">
            <a:spAutoFit/>
          </a:bodyPr>
          <a:lstStyle/>
          <a:p>
            <a:pPr algn="ctr">
              <a:spcBef>
                <a:spcPct val="50000"/>
              </a:spcBef>
            </a:pPr>
            <a:r>
              <a:rPr lang="en-US" i="1" dirty="0">
                <a:latin typeface="Calibri"/>
                <a:cs typeface="Calibri"/>
                <a:sym typeface="Symbol" pitchFamily="18" charset="2"/>
              </a:rPr>
              <a:t>Assume: </a:t>
            </a:r>
            <a:r>
              <a:rPr lang="en-US" dirty="0">
                <a:latin typeface="Calibri"/>
                <a:cs typeface="Calibri"/>
                <a:sym typeface="Symbol" pitchFamily="18" charset="2"/>
              </a:rPr>
              <a:t> = 1</a:t>
            </a:r>
            <a:endParaRPr lang="en-US" dirty="0">
              <a:latin typeface="Calibri"/>
              <a:cs typeface="Calibri"/>
            </a:endParaRPr>
          </a:p>
        </p:txBody>
      </p:sp>
      <p:sp>
        <p:nvSpPr>
          <p:cNvPr id="15" name="TextBox 14"/>
          <p:cNvSpPr txBox="1"/>
          <p:nvPr/>
        </p:nvSpPr>
        <p:spPr>
          <a:xfrm>
            <a:off x="3733800" y="1371600"/>
            <a:ext cx="4495800" cy="523220"/>
          </a:xfrm>
          <a:prstGeom prst="rect">
            <a:avLst/>
          </a:prstGeom>
          <a:noFill/>
        </p:spPr>
        <p:txBody>
          <a:bodyPr wrap="square" rtlCol="0">
            <a:spAutoFit/>
          </a:bodyPr>
          <a:lstStyle/>
          <a:p>
            <a:pPr algn="ctr"/>
            <a:r>
              <a:rPr lang="en-US" sz="2800" dirty="0">
                <a:solidFill>
                  <a:schemeClr val="accent2"/>
                </a:solidFill>
                <a:latin typeface="Calibri"/>
                <a:cs typeface="Calibri"/>
              </a:rPr>
              <a:t>Observed Episodes (Training)</a:t>
            </a:r>
            <a:endParaRPr lang="en-US" dirty="0">
              <a:solidFill>
                <a:schemeClr val="accent2"/>
              </a:solidFill>
              <a:latin typeface="Calibri"/>
              <a:cs typeface="Calibri"/>
            </a:endParaRPr>
          </a:p>
        </p:txBody>
      </p:sp>
      <p:sp>
        <p:nvSpPr>
          <p:cNvPr id="18" name="TextBox 17"/>
          <p:cNvSpPr txBox="1"/>
          <p:nvPr/>
        </p:nvSpPr>
        <p:spPr>
          <a:xfrm>
            <a:off x="8991600" y="1371600"/>
            <a:ext cx="2743200" cy="523220"/>
          </a:xfrm>
          <a:prstGeom prst="rect">
            <a:avLst/>
          </a:prstGeom>
          <a:noFill/>
        </p:spPr>
        <p:txBody>
          <a:bodyPr wrap="square" rtlCol="0">
            <a:spAutoFit/>
          </a:bodyPr>
          <a:lstStyle/>
          <a:p>
            <a:pPr algn="ctr"/>
            <a:r>
              <a:rPr lang="en-US" sz="2800" dirty="0">
                <a:solidFill>
                  <a:schemeClr val="accent2"/>
                </a:solidFill>
                <a:latin typeface="Calibri"/>
                <a:cs typeface="Calibri"/>
              </a:rPr>
              <a:t>Output Values</a:t>
            </a:r>
            <a:endParaRPr lang="en-US" dirty="0">
              <a:solidFill>
                <a:schemeClr val="accent2"/>
              </a:solidFill>
              <a:latin typeface="Calibri"/>
              <a:cs typeface="Calibri"/>
            </a:endParaRPr>
          </a:p>
        </p:txBody>
      </p:sp>
      <p:graphicFrame>
        <p:nvGraphicFramePr>
          <p:cNvPr id="19" name="Table 18"/>
          <p:cNvGraphicFramePr>
            <a:graphicFrameLocks noGrp="1"/>
          </p:cNvGraphicFramePr>
          <p:nvPr/>
        </p:nvGraphicFramePr>
        <p:xfrm>
          <a:off x="381000" y="2514600"/>
          <a:ext cx="2667000" cy="2543313"/>
        </p:xfrm>
        <a:graphic>
          <a:graphicData uri="http://schemas.openxmlformats.org/drawingml/2006/table">
            <a:tbl>
              <a:tblPr firstRow="1" bandRow="1">
                <a:tableStyleId>{5C22544A-7EE6-4342-B048-85BDC9FD1C3A}</a:tableStyleId>
              </a:tblPr>
              <a:tblGrid>
                <a:gridCol w="889000">
                  <a:extLst>
                    <a:ext uri="{9D8B030D-6E8A-4147-A177-3AD203B41FA5}">
                      <a16:colId xmlns:a16="http://schemas.microsoft.com/office/drawing/2014/main" val="20000"/>
                    </a:ext>
                  </a:extLst>
                </a:gridCol>
                <a:gridCol w="889000">
                  <a:extLst>
                    <a:ext uri="{9D8B030D-6E8A-4147-A177-3AD203B41FA5}">
                      <a16:colId xmlns:a16="http://schemas.microsoft.com/office/drawing/2014/main" val="20001"/>
                    </a:ext>
                  </a:extLst>
                </a:gridCol>
                <a:gridCol w="889000">
                  <a:extLst>
                    <a:ext uri="{9D8B030D-6E8A-4147-A177-3AD203B41FA5}">
                      <a16:colId xmlns:a16="http://schemas.microsoft.com/office/drawing/2014/main" val="20002"/>
                    </a:ext>
                  </a:extLst>
                </a:gridCol>
              </a:tblGrid>
              <a:tr h="847771">
                <a:tc>
                  <a:txBody>
                    <a:bodyPr/>
                    <a:lstStyle/>
                    <a:p>
                      <a:pPr algn="ctr"/>
                      <a:endParaRPr lang="en-US" sz="3200" dirty="0">
                        <a:solidFill>
                          <a:schemeClr val="bg2"/>
                        </a:solidFill>
                        <a:latin typeface="Calibri" pitchFamily="34" charset="0"/>
                      </a:endParaRPr>
                    </a:p>
                  </a:txBody>
                  <a:tcPr marL="83489" marR="83489" marT="41745" marB="41745"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800" dirty="0">
                        <a:solidFill>
                          <a:schemeClr val="bg2"/>
                        </a:solidFill>
                        <a:latin typeface="Calibri" pitchFamily="34" charset="0"/>
                      </a:endParaRPr>
                    </a:p>
                  </a:txBody>
                  <a:tcPr marL="83489" marR="83489" marT="41745" marB="41745"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800" dirty="0">
                        <a:latin typeface="Calibri" pitchFamily="34" charset="0"/>
                      </a:endParaRPr>
                    </a:p>
                  </a:txBody>
                  <a:tcPr marL="83489" marR="83489" marT="41745" marB="41745">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847771">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83489" marR="83489" marT="41745" marB="41745"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3200" dirty="0">
                        <a:solidFill>
                          <a:schemeClr val="bg2"/>
                        </a:solidFill>
                        <a:latin typeface="Calibri" pitchFamily="34" charset="0"/>
                      </a:endParaRPr>
                    </a:p>
                  </a:txBody>
                  <a:tcPr marL="83489" marR="83489" marT="41745" marB="41745"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8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83489" marR="83489" marT="41745" marB="41745"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847771">
                <a:tc>
                  <a:txBody>
                    <a:bodyPr/>
                    <a:lstStyle/>
                    <a:p>
                      <a:endParaRPr lang="en-US" sz="1800" dirty="0">
                        <a:latin typeface="Calibri" pitchFamily="34" charset="0"/>
                      </a:endParaRPr>
                    </a:p>
                  </a:txBody>
                  <a:tcPr marL="83489" marR="83489" marT="41745" marB="41745">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32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83489" marR="83489" marT="41745" marB="41745"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800" dirty="0">
                        <a:latin typeface="Calibri" pitchFamily="34" charset="0"/>
                      </a:endParaRPr>
                    </a:p>
                  </a:txBody>
                  <a:tcPr marL="83489" marR="83489" marT="41745" marB="41745">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20" name="Rectangle 19"/>
          <p:cNvSpPr/>
          <p:nvPr/>
        </p:nvSpPr>
        <p:spPr>
          <a:xfrm>
            <a:off x="2303584" y="3478824"/>
            <a:ext cx="609600" cy="6096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1" name="Rectangle 20"/>
          <p:cNvSpPr/>
          <p:nvPr/>
        </p:nvSpPr>
        <p:spPr>
          <a:xfrm>
            <a:off x="1406768" y="2640624"/>
            <a:ext cx="609600" cy="6096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2" name="Isosceles Triangle 21"/>
          <p:cNvSpPr/>
          <p:nvPr/>
        </p:nvSpPr>
        <p:spPr>
          <a:xfrm rot="5400000">
            <a:off x="1064981" y="3690949"/>
            <a:ext cx="228600" cy="197069"/>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3" name="Isosceles Triangle 22"/>
          <p:cNvSpPr/>
          <p:nvPr/>
        </p:nvSpPr>
        <p:spPr>
          <a:xfrm rot="5400000">
            <a:off x="1920765" y="3690950"/>
            <a:ext cx="228600" cy="197069"/>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4" name="Isosceles Triangle 23"/>
          <p:cNvSpPr/>
          <p:nvPr/>
        </p:nvSpPr>
        <p:spPr>
          <a:xfrm>
            <a:off x="1608992" y="4222531"/>
            <a:ext cx="228600" cy="197069"/>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6" name="TextBox 25"/>
          <p:cNvSpPr txBox="1"/>
          <p:nvPr/>
        </p:nvSpPr>
        <p:spPr>
          <a:xfrm>
            <a:off x="3795344" y="2567352"/>
            <a:ext cx="1981200" cy="1200329"/>
          </a:xfrm>
          <a:prstGeom prst="rect">
            <a:avLst/>
          </a:prstGeom>
          <a:noFill/>
        </p:spPr>
        <p:txBody>
          <a:bodyPr wrap="square" rtlCol="0">
            <a:spAutoFit/>
          </a:bodyPr>
          <a:lstStyle/>
          <a:p>
            <a:r>
              <a:rPr lang="en-US" sz="2400" dirty="0">
                <a:latin typeface="Calibri"/>
                <a:cs typeface="Calibri"/>
              </a:rPr>
              <a:t>B, east, C, -1</a:t>
            </a:r>
          </a:p>
          <a:p>
            <a:r>
              <a:rPr lang="en-US" sz="2400" dirty="0">
                <a:latin typeface="Calibri"/>
                <a:cs typeface="Calibri"/>
              </a:rPr>
              <a:t>C, east, D, -1</a:t>
            </a:r>
          </a:p>
          <a:p>
            <a:r>
              <a:rPr lang="en-US" sz="2400" dirty="0">
                <a:latin typeface="Calibri"/>
                <a:cs typeface="Calibri"/>
              </a:rPr>
              <a:t>D, exit,  x, +10</a:t>
            </a:r>
          </a:p>
        </p:txBody>
      </p:sp>
      <p:sp>
        <p:nvSpPr>
          <p:cNvPr id="28" name="TextBox 27"/>
          <p:cNvSpPr txBox="1"/>
          <p:nvPr/>
        </p:nvSpPr>
        <p:spPr>
          <a:xfrm>
            <a:off x="6386144" y="2567352"/>
            <a:ext cx="1981200" cy="1200329"/>
          </a:xfrm>
          <a:prstGeom prst="rect">
            <a:avLst/>
          </a:prstGeom>
          <a:noFill/>
        </p:spPr>
        <p:txBody>
          <a:bodyPr wrap="square" rtlCol="0">
            <a:spAutoFit/>
          </a:bodyPr>
          <a:lstStyle/>
          <a:p>
            <a:r>
              <a:rPr lang="en-US" sz="2400" dirty="0">
                <a:latin typeface="Calibri"/>
                <a:cs typeface="Calibri"/>
              </a:rPr>
              <a:t>B, east, C, -1</a:t>
            </a:r>
          </a:p>
          <a:p>
            <a:r>
              <a:rPr lang="en-US" sz="2400" dirty="0">
                <a:latin typeface="Calibri"/>
                <a:cs typeface="Calibri"/>
              </a:rPr>
              <a:t>C, east, D, -1</a:t>
            </a:r>
          </a:p>
          <a:p>
            <a:r>
              <a:rPr lang="en-US" sz="2400" dirty="0">
                <a:latin typeface="Calibri"/>
                <a:cs typeface="Calibri"/>
              </a:rPr>
              <a:t>D, exit,  x, +10</a:t>
            </a:r>
          </a:p>
        </p:txBody>
      </p:sp>
      <p:sp>
        <p:nvSpPr>
          <p:cNvPr id="29" name="TextBox 28"/>
          <p:cNvSpPr txBox="1"/>
          <p:nvPr/>
        </p:nvSpPr>
        <p:spPr>
          <a:xfrm>
            <a:off x="6342184" y="4699311"/>
            <a:ext cx="2438400" cy="1200329"/>
          </a:xfrm>
          <a:prstGeom prst="rect">
            <a:avLst/>
          </a:prstGeom>
          <a:noFill/>
        </p:spPr>
        <p:txBody>
          <a:bodyPr wrap="square" rtlCol="0">
            <a:spAutoFit/>
          </a:bodyPr>
          <a:lstStyle/>
          <a:p>
            <a:r>
              <a:rPr lang="en-US" sz="2400" dirty="0">
                <a:latin typeface="Calibri"/>
                <a:cs typeface="Calibri"/>
              </a:rPr>
              <a:t>E, north, C, -1</a:t>
            </a:r>
          </a:p>
          <a:p>
            <a:r>
              <a:rPr lang="en-US" sz="2400" dirty="0">
                <a:latin typeface="Calibri"/>
                <a:cs typeface="Calibri"/>
              </a:rPr>
              <a:t>C, east,   A, -1</a:t>
            </a:r>
          </a:p>
          <a:p>
            <a:r>
              <a:rPr lang="en-US" sz="2400" dirty="0">
                <a:latin typeface="Calibri"/>
                <a:cs typeface="Calibri"/>
              </a:rPr>
              <a:t>A, exit,    x, -10</a:t>
            </a:r>
          </a:p>
        </p:txBody>
      </p:sp>
      <p:sp>
        <p:nvSpPr>
          <p:cNvPr id="30" name="TextBox 29"/>
          <p:cNvSpPr txBox="1"/>
          <p:nvPr/>
        </p:nvSpPr>
        <p:spPr>
          <a:xfrm>
            <a:off x="3886200" y="1981200"/>
            <a:ext cx="1676400" cy="523220"/>
          </a:xfrm>
          <a:prstGeom prst="rect">
            <a:avLst/>
          </a:prstGeom>
          <a:noFill/>
        </p:spPr>
        <p:txBody>
          <a:bodyPr wrap="square" rtlCol="0">
            <a:spAutoFit/>
          </a:bodyPr>
          <a:lstStyle/>
          <a:p>
            <a:pPr algn="ctr"/>
            <a:r>
              <a:rPr lang="en-US" sz="2800" dirty="0">
                <a:latin typeface="Calibri"/>
                <a:cs typeface="Calibri"/>
              </a:rPr>
              <a:t>Episode 1</a:t>
            </a:r>
          </a:p>
        </p:txBody>
      </p:sp>
      <p:sp>
        <p:nvSpPr>
          <p:cNvPr id="31" name="Rounded Rectangle 30"/>
          <p:cNvSpPr/>
          <p:nvPr/>
        </p:nvSpPr>
        <p:spPr>
          <a:xfrm>
            <a:off x="3581400" y="2514600"/>
            <a:ext cx="2286000" cy="1295400"/>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32" name="TextBox 31"/>
          <p:cNvSpPr txBox="1"/>
          <p:nvPr/>
        </p:nvSpPr>
        <p:spPr>
          <a:xfrm>
            <a:off x="6477000" y="1981200"/>
            <a:ext cx="1676400" cy="523220"/>
          </a:xfrm>
          <a:prstGeom prst="rect">
            <a:avLst/>
          </a:prstGeom>
          <a:noFill/>
        </p:spPr>
        <p:txBody>
          <a:bodyPr wrap="square" rtlCol="0">
            <a:spAutoFit/>
          </a:bodyPr>
          <a:lstStyle/>
          <a:p>
            <a:pPr algn="ctr"/>
            <a:r>
              <a:rPr lang="en-US" sz="2800" dirty="0">
                <a:latin typeface="Calibri"/>
                <a:cs typeface="Calibri"/>
              </a:rPr>
              <a:t>Episode 2</a:t>
            </a:r>
          </a:p>
        </p:txBody>
      </p:sp>
      <p:sp>
        <p:nvSpPr>
          <p:cNvPr id="33" name="Rounded Rectangle 32"/>
          <p:cNvSpPr/>
          <p:nvPr/>
        </p:nvSpPr>
        <p:spPr>
          <a:xfrm>
            <a:off x="6172200" y="2514600"/>
            <a:ext cx="2286000" cy="1295400"/>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34" name="TextBox 33"/>
          <p:cNvSpPr txBox="1"/>
          <p:nvPr/>
        </p:nvSpPr>
        <p:spPr>
          <a:xfrm>
            <a:off x="3886200" y="4114800"/>
            <a:ext cx="1676400" cy="523220"/>
          </a:xfrm>
          <a:prstGeom prst="rect">
            <a:avLst/>
          </a:prstGeom>
          <a:noFill/>
        </p:spPr>
        <p:txBody>
          <a:bodyPr wrap="square" rtlCol="0">
            <a:spAutoFit/>
          </a:bodyPr>
          <a:lstStyle/>
          <a:p>
            <a:pPr algn="ctr"/>
            <a:r>
              <a:rPr lang="en-US" sz="2800" dirty="0">
                <a:latin typeface="Calibri"/>
                <a:cs typeface="Calibri"/>
              </a:rPr>
              <a:t>Episode 3</a:t>
            </a:r>
          </a:p>
        </p:txBody>
      </p:sp>
      <p:sp>
        <p:nvSpPr>
          <p:cNvPr id="35" name="Rounded Rectangle 34"/>
          <p:cNvSpPr/>
          <p:nvPr/>
        </p:nvSpPr>
        <p:spPr>
          <a:xfrm>
            <a:off x="3581400" y="4648200"/>
            <a:ext cx="2286000" cy="1295400"/>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36" name="TextBox 35"/>
          <p:cNvSpPr txBox="1"/>
          <p:nvPr/>
        </p:nvSpPr>
        <p:spPr>
          <a:xfrm>
            <a:off x="6477000" y="4114800"/>
            <a:ext cx="1676400" cy="523220"/>
          </a:xfrm>
          <a:prstGeom prst="rect">
            <a:avLst/>
          </a:prstGeom>
          <a:noFill/>
        </p:spPr>
        <p:txBody>
          <a:bodyPr wrap="square" rtlCol="0">
            <a:spAutoFit/>
          </a:bodyPr>
          <a:lstStyle/>
          <a:p>
            <a:pPr algn="ctr"/>
            <a:r>
              <a:rPr lang="en-US" sz="2800" dirty="0">
                <a:latin typeface="Calibri"/>
                <a:cs typeface="Calibri"/>
              </a:rPr>
              <a:t>Episode 4</a:t>
            </a:r>
          </a:p>
        </p:txBody>
      </p:sp>
      <p:sp>
        <p:nvSpPr>
          <p:cNvPr id="37" name="Rounded Rectangle 36"/>
          <p:cNvSpPr/>
          <p:nvPr/>
        </p:nvSpPr>
        <p:spPr>
          <a:xfrm>
            <a:off x="6172200" y="4648200"/>
            <a:ext cx="2286000" cy="1295400"/>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44" name="TextBox 43"/>
          <p:cNvSpPr txBox="1"/>
          <p:nvPr/>
        </p:nvSpPr>
        <p:spPr>
          <a:xfrm>
            <a:off x="3733800" y="4698024"/>
            <a:ext cx="2438400" cy="1200329"/>
          </a:xfrm>
          <a:prstGeom prst="rect">
            <a:avLst/>
          </a:prstGeom>
          <a:noFill/>
        </p:spPr>
        <p:txBody>
          <a:bodyPr wrap="square" rtlCol="0">
            <a:spAutoFit/>
          </a:bodyPr>
          <a:lstStyle/>
          <a:p>
            <a:r>
              <a:rPr lang="en-US" sz="2400" dirty="0">
                <a:latin typeface="Calibri"/>
                <a:cs typeface="Calibri"/>
              </a:rPr>
              <a:t>E, north, C, -1</a:t>
            </a:r>
          </a:p>
          <a:p>
            <a:r>
              <a:rPr lang="en-US" sz="2400" dirty="0">
                <a:latin typeface="Calibri"/>
                <a:cs typeface="Calibri"/>
              </a:rPr>
              <a:t>C, east,   D, -1</a:t>
            </a:r>
          </a:p>
          <a:p>
            <a:r>
              <a:rPr lang="en-US" sz="2400" dirty="0">
                <a:latin typeface="Calibri"/>
                <a:cs typeface="Calibri"/>
              </a:rPr>
              <a:t>D, exit,    x, +10</a:t>
            </a:r>
          </a:p>
        </p:txBody>
      </p:sp>
      <p:graphicFrame>
        <p:nvGraphicFramePr>
          <p:cNvPr id="56" name="Table 55"/>
          <p:cNvGraphicFramePr>
            <a:graphicFrameLocks noGrp="1"/>
          </p:cNvGraphicFramePr>
          <p:nvPr/>
        </p:nvGraphicFramePr>
        <p:xfrm>
          <a:off x="9067800" y="2485887"/>
          <a:ext cx="2667000" cy="2543313"/>
        </p:xfrm>
        <a:graphic>
          <a:graphicData uri="http://schemas.openxmlformats.org/drawingml/2006/table">
            <a:tbl>
              <a:tblPr firstRow="1" bandRow="1">
                <a:tableStyleId>{5C22544A-7EE6-4342-B048-85BDC9FD1C3A}</a:tableStyleId>
              </a:tblPr>
              <a:tblGrid>
                <a:gridCol w="889000">
                  <a:extLst>
                    <a:ext uri="{9D8B030D-6E8A-4147-A177-3AD203B41FA5}">
                      <a16:colId xmlns:a16="http://schemas.microsoft.com/office/drawing/2014/main" val="20000"/>
                    </a:ext>
                  </a:extLst>
                </a:gridCol>
                <a:gridCol w="889000">
                  <a:extLst>
                    <a:ext uri="{9D8B030D-6E8A-4147-A177-3AD203B41FA5}">
                      <a16:colId xmlns:a16="http://schemas.microsoft.com/office/drawing/2014/main" val="20001"/>
                    </a:ext>
                  </a:extLst>
                </a:gridCol>
                <a:gridCol w="889000">
                  <a:extLst>
                    <a:ext uri="{9D8B030D-6E8A-4147-A177-3AD203B41FA5}">
                      <a16:colId xmlns:a16="http://schemas.microsoft.com/office/drawing/2014/main" val="20002"/>
                    </a:ext>
                  </a:extLst>
                </a:gridCol>
              </a:tblGrid>
              <a:tr h="847771">
                <a:tc>
                  <a:txBody>
                    <a:bodyPr/>
                    <a:lstStyle/>
                    <a:p>
                      <a:pPr algn="l"/>
                      <a:endParaRPr lang="en-US" sz="3200" dirty="0">
                        <a:solidFill>
                          <a:schemeClr val="bg2"/>
                        </a:solidFill>
                        <a:latin typeface="Calibri" pitchFamily="34" charset="0"/>
                      </a:endParaRPr>
                    </a:p>
                  </a:txBody>
                  <a:tcPr marL="83489" marR="83489" marT="41745" marB="41745"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800" dirty="0">
                        <a:solidFill>
                          <a:schemeClr val="bg2"/>
                        </a:solidFill>
                        <a:latin typeface="Calibri" pitchFamily="34" charset="0"/>
                      </a:endParaRPr>
                    </a:p>
                  </a:txBody>
                  <a:tcPr marL="83489" marR="83489" marT="41745" marB="41745"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l"/>
                      <a:endParaRPr lang="en-US" sz="1800" dirty="0">
                        <a:latin typeface="Calibri" pitchFamily="34" charset="0"/>
                      </a:endParaRPr>
                    </a:p>
                  </a:txBody>
                  <a:tcPr marL="83489" marR="83489" marT="41745" marB="41745"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847771">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83489" marR="83489" marT="41745" marB="41745"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3200" dirty="0">
                        <a:solidFill>
                          <a:schemeClr val="bg2"/>
                        </a:solidFill>
                        <a:latin typeface="Calibri" pitchFamily="34" charset="0"/>
                      </a:endParaRPr>
                    </a:p>
                  </a:txBody>
                  <a:tcPr marL="83489" marR="83489" marT="41745" marB="41745"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8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83489" marR="83489" marT="41745" marB="41745"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847771">
                <a:tc>
                  <a:txBody>
                    <a:bodyPr/>
                    <a:lstStyle/>
                    <a:p>
                      <a:pPr algn="l"/>
                      <a:endParaRPr lang="en-US" sz="1800" dirty="0">
                        <a:latin typeface="Calibri" pitchFamily="34" charset="0"/>
                      </a:endParaRPr>
                    </a:p>
                  </a:txBody>
                  <a:tcPr marL="83489" marR="83489" marT="41745" marB="41745"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32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83489" marR="83489" marT="41745" marB="41745"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l"/>
                      <a:endParaRPr lang="en-US" sz="1800" dirty="0">
                        <a:latin typeface="Calibri" pitchFamily="34" charset="0"/>
                      </a:endParaRPr>
                    </a:p>
                  </a:txBody>
                  <a:tcPr marL="83489" marR="83489" marT="41745" marB="41745"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57" name="TextBox 56"/>
          <p:cNvSpPr txBox="1"/>
          <p:nvPr/>
        </p:nvSpPr>
        <p:spPr>
          <a:xfrm>
            <a:off x="9144000" y="3324087"/>
            <a:ext cx="914400" cy="523220"/>
          </a:xfrm>
          <a:prstGeom prst="rect">
            <a:avLst/>
          </a:prstGeom>
          <a:noFill/>
        </p:spPr>
        <p:txBody>
          <a:bodyPr wrap="square" rtlCol="0">
            <a:spAutoFit/>
          </a:bodyPr>
          <a:lstStyle/>
          <a:p>
            <a:pPr algn="ctr"/>
            <a:r>
              <a:rPr lang="en-US" sz="2800" dirty="0">
                <a:latin typeface="Calibri"/>
                <a:cs typeface="Calibri"/>
              </a:rPr>
              <a:t>+8</a:t>
            </a:r>
          </a:p>
        </p:txBody>
      </p:sp>
      <p:sp>
        <p:nvSpPr>
          <p:cNvPr id="58" name="TextBox 57"/>
          <p:cNvSpPr txBox="1"/>
          <p:nvPr/>
        </p:nvSpPr>
        <p:spPr>
          <a:xfrm>
            <a:off x="10017368" y="3324087"/>
            <a:ext cx="914400" cy="523220"/>
          </a:xfrm>
          <a:prstGeom prst="rect">
            <a:avLst/>
          </a:prstGeom>
          <a:noFill/>
        </p:spPr>
        <p:txBody>
          <a:bodyPr wrap="square" rtlCol="0">
            <a:spAutoFit/>
          </a:bodyPr>
          <a:lstStyle/>
          <a:p>
            <a:pPr algn="ctr"/>
            <a:r>
              <a:rPr lang="en-US" sz="2800" dirty="0">
                <a:latin typeface="Calibri"/>
                <a:cs typeface="Calibri"/>
              </a:rPr>
              <a:t>+4</a:t>
            </a:r>
          </a:p>
        </p:txBody>
      </p:sp>
      <p:sp>
        <p:nvSpPr>
          <p:cNvPr id="59" name="TextBox 58"/>
          <p:cNvSpPr txBox="1"/>
          <p:nvPr/>
        </p:nvSpPr>
        <p:spPr>
          <a:xfrm>
            <a:off x="10896600" y="3324087"/>
            <a:ext cx="914400" cy="523220"/>
          </a:xfrm>
          <a:prstGeom prst="rect">
            <a:avLst/>
          </a:prstGeom>
          <a:noFill/>
        </p:spPr>
        <p:txBody>
          <a:bodyPr wrap="square" rtlCol="0">
            <a:spAutoFit/>
          </a:bodyPr>
          <a:lstStyle/>
          <a:p>
            <a:pPr algn="ctr"/>
            <a:r>
              <a:rPr lang="en-US" sz="2800" dirty="0">
                <a:latin typeface="Calibri"/>
                <a:cs typeface="Calibri"/>
              </a:rPr>
              <a:t>+10</a:t>
            </a:r>
          </a:p>
        </p:txBody>
      </p:sp>
      <p:sp>
        <p:nvSpPr>
          <p:cNvPr id="60" name="TextBox 59"/>
          <p:cNvSpPr txBox="1"/>
          <p:nvPr/>
        </p:nvSpPr>
        <p:spPr>
          <a:xfrm>
            <a:off x="10058400" y="2485887"/>
            <a:ext cx="914400" cy="523220"/>
          </a:xfrm>
          <a:prstGeom prst="rect">
            <a:avLst/>
          </a:prstGeom>
          <a:noFill/>
        </p:spPr>
        <p:txBody>
          <a:bodyPr wrap="square" rtlCol="0">
            <a:spAutoFit/>
          </a:bodyPr>
          <a:lstStyle/>
          <a:p>
            <a:pPr algn="ctr"/>
            <a:r>
              <a:rPr lang="en-US" sz="2800" dirty="0">
                <a:latin typeface="Calibri"/>
                <a:cs typeface="Calibri"/>
              </a:rPr>
              <a:t>-10</a:t>
            </a:r>
          </a:p>
        </p:txBody>
      </p:sp>
      <p:sp>
        <p:nvSpPr>
          <p:cNvPr id="61" name="TextBox 60"/>
          <p:cNvSpPr txBox="1"/>
          <p:nvPr/>
        </p:nvSpPr>
        <p:spPr>
          <a:xfrm>
            <a:off x="10058400" y="4172467"/>
            <a:ext cx="914400" cy="523220"/>
          </a:xfrm>
          <a:prstGeom prst="rect">
            <a:avLst/>
          </a:prstGeom>
          <a:noFill/>
        </p:spPr>
        <p:txBody>
          <a:bodyPr wrap="square" rtlCol="0">
            <a:spAutoFit/>
          </a:bodyPr>
          <a:lstStyle/>
          <a:p>
            <a:pPr algn="ctr"/>
            <a:r>
              <a:rPr lang="en-US" sz="2800" dirty="0">
                <a:latin typeface="Calibri"/>
                <a:cs typeface="Calibri"/>
              </a:rPr>
              <a:t>-2</a:t>
            </a:r>
          </a:p>
        </p:txBody>
      </p:sp>
    </p:spTree>
    <p:extLst>
      <p:ext uri="{BB962C8B-B14F-4D97-AF65-F5344CB8AC3E}">
        <p14:creationId xmlns:p14="http://schemas.microsoft.com/office/powerpoint/2010/main" val="269549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5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5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60"/>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61"/>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6" grpId="0"/>
      <p:bldP spid="28" grpId="0"/>
      <p:bldP spid="29" grpId="0"/>
      <p:bldP spid="30" grpId="0"/>
      <p:bldP spid="31" grpId="0" animBg="1"/>
      <p:bldP spid="32" grpId="0"/>
      <p:bldP spid="33" grpId="0" animBg="1"/>
      <p:bldP spid="34" grpId="0"/>
      <p:bldP spid="35" grpId="0" animBg="1"/>
      <p:bldP spid="36" grpId="0"/>
      <p:bldP spid="37" grpId="0" animBg="1"/>
      <p:bldP spid="44" grpId="0"/>
      <p:bldP spid="57" grpId="0"/>
      <p:bldP spid="58" grpId="0"/>
      <p:bldP spid="59" grpId="0"/>
      <p:bldP spid="60" grpId="0"/>
      <p:bldP spid="61"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alibri"/>
                <a:cs typeface="Calibri"/>
              </a:rPr>
              <a:t>Problems with Direct Evaluation</a:t>
            </a:r>
          </a:p>
        </p:txBody>
      </p:sp>
      <p:sp>
        <p:nvSpPr>
          <p:cNvPr id="3" name="Content Placeholder 2"/>
          <p:cNvSpPr>
            <a:spLocks noGrp="1"/>
          </p:cNvSpPr>
          <p:nvPr>
            <p:ph idx="1"/>
          </p:nvPr>
        </p:nvSpPr>
        <p:spPr>
          <a:xfrm>
            <a:off x="406400" y="1397001"/>
            <a:ext cx="7213600" cy="4729164"/>
          </a:xfrm>
        </p:spPr>
        <p:txBody>
          <a:bodyPr/>
          <a:lstStyle/>
          <a:p>
            <a:r>
              <a:rPr lang="en-US" sz="2800" dirty="0">
                <a:latin typeface="Calibri"/>
                <a:cs typeface="Calibri"/>
              </a:rPr>
              <a:t>What’s good about direct evaluation?</a:t>
            </a:r>
          </a:p>
          <a:p>
            <a:pPr lvl="1"/>
            <a:r>
              <a:rPr lang="en-US" sz="2400" dirty="0">
                <a:latin typeface="Calibri"/>
                <a:cs typeface="Calibri"/>
              </a:rPr>
              <a:t>It’s easy to understand</a:t>
            </a:r>
          </a:p>
          <a:p>
            <a:pPr lvl="1"/>
            <a:r>
              <a:rPr lang="en-US" sz="2400" dirty="0">
                <a:latin typeface="Calibri"/>
                <a:cs typeface="Calibri"/>
              </a:rPr>
              <a:t>It doesn’t require any knowledge of T, R</a:t>
            </a:r>
          </a:p>
          <a:p>
            <a:pPr lvl="1"/>
            <a:r>
              <a:rPr lang="en-US" sz="2400" dirty="0">
                <a:latin typeface="Calibri"/>
                <a:cs typeface="Calibri"/>
              </a:rPr>
              <a:t>It eventually computes the correct average values, using just sample transitions</a:t>
            </a:r>
          </a:p>
          <a:p>
            <a:pPr lvl="1"/>
            <a:endParaRPr lang="en-US" sz="2400" dirty="0">
              <a:latin typeface="Calibri"/>
              <a:cs typeface="Calibri"/>
            </a:endParaRPr>
          </a:p>
          <a:p>
            <a:r>
              <a:rPr lang="en-US" sz="2800" dirty="0">
                <a:latin typeface="Calibri"/>
                <a:cs typeface="Calibri"/>
              </a:rPr>
              <a:t>What bad about it?</a:t>
            </a:r>
          </a:p>
          <a:p>
            <a:pPr lvl="1"/>
            <a:r>
              <a:rPr lang="en-US" sz="2400" dirty="0">
                <a:latin typeface="Calibri"/>
                <a:cs typeface="Calibri"/>
              </a:rPr>
              <a:t>It wastes information about state connections</a:t>
            </a:r>
          </a:p>
          <a:p>
            <a:pPr lvl="1"/>
            <a:r>
              <a:rPr lang="en-US" sz="2400" dirty="0">
                <a:latin typeface="Calibri"/>
                <a:cs typeface="Calibri"/>
              </a:rPr>
              <a:t>Each state must be learned separately</a:t>
            </a:r>
          </a:p>
          <a:p>
            <a:pPr lvl="1"/>
            <a:r>
              <a:rPr lang="en-US" sz="2400" dirty="0">
                <a:latin typeface="Calibri"/>
                <a:cs typeface="Calibri"/>
              </a:rPr>
              <a:t>So, it takes a long time to learn</a:t>
            </a:r>
          </a:p>
        </p:txBody>
      </p:sp>
      <p:sp>
        <p:nvSpPr>
          <p:cNvPr id="4" name="TextBox 3"/>
          <p:cNvSpPr txBox="1"/>
          <p:nvPr/>
        </p:nvSpPr>
        <p:spPr>
          <a:xfrm>
            <a:off x="8610600" y="1371600"/>
            <a:ext cx="2743200" cy="523220"/>
          </a:xfrm>
          <a:prstGeom prst="rect">
            <a:avLst/>
          </a:prstGeom>
          <a:noFill/>
        </p:spPr>
        <p:txBody>
          <a:bodyPr wrap="square" rtlCol="0">
            <a:spAutoFit/>
          </a:bodyPr>
          <a:lstStyle/>
          <a:p>
            <a:pPr algn="ctr"/>
            <a:r>
              <a:rPr lang="en-US" sz="2800" dirty="0">
                <a:solidFill>
                  <a:schemeClr val="accent2"/>
                </a:solidFill>
                <a:latin typeface="Calibri"/>
                <a:cs typeface="Calibri"/>
              </a:rPr>
              <a:t>Output Values</a:t>
            </a:r>
            <a:endParaRPr lang="en-US" dirty="0">
              <a:solidFill>
                <a:schemeClr val="accent2"/>
              </a:solidFill>
              <a:latin typeface="Calibri"/>
              <a:cs typeface="Calibri"/>
            </a:endParaRPr>
          </a:p>
        </p:txBody>
      </p:sp>
      <p:graphicFrame>
        <p:nvGraphicFramePr>
          <p:cNvPr id="12" name="Table 11"/>
          <p:cNvGraphicFramePr>
            <a:graphicFrameLocks noGrp="1"/>
          </p:cNvGraphicFramePr>
          <p:nvPr/>
        </p:nvGraphicFramePr>
        <p:xfrm>
          <a:off x="8686800" y="2133600"/>
          <a:ext cx="2667000" cy="2543313"/>
        </p:xfrm>
        <a:graphic>
          <a:graphicData uri="http://schemas.openxmlformats.org/drawingml/2006/table">
            <a:tbl>
              <a:tblPr firstRow="1" bandRow="1">
                <a:tableStyleId>{5C22544A-7EE6-4342-B048-85BDC9FD1C3A}</a:tableStyleId>
              </a:tblPr>
              <a:tblGrid>
                <a:gridCol w="889000">
                  <a:extLst>
                    <a:ext uri="{9D8B030D-6E8A-4147-A177-3AD203B41FA5}">
                      <a16:colId xmlns:a16="http://schemas.microsoft.com/office/drawing/2014/main" val="20000"/>
                    </a:ext>
                  </a:extLst>
                </a:gridCol>
                <a:gridCol w="889000">
                  <a:extLst>
                    <a:ext uri="{9D8B030D-6E8A-4147-A177-3AD203B41FA5}">
                      <a16:colId xmlns:a16="http://schemas.microsoft.com/office/drawing/2014/main" val="20001"/>
                    </a:ext>
                  </a:extLst>
                </a:gridCol>
                <a:gridCol w="889000">
                  <a:extLst>
                    <a:ext uri="{9D8B030D-6E8A-4147-A177-3AD203B41FA5}">
                      <a16:colId xmlns:a16="http://schemas.microsoft.com/office/drawing/2014/main" val="20002"/>
                    </a:ext>
                  </a:extLst>
                </a:gridCol>
              </a:tblGrid>
              <a:tr h="847771">
                <a:tc>
                  <a:txBody>
                    <a:bodyPr/>
                    <a:lstStyle/>
                    <a:p>
                      <a:pPr algn="l"/>
                      <a:endParaRPr lang="en-US" sz="3200" dirty="0">
                        <a:solidFill>
                          <a:schemeClr val="bg2"/>
                        </a:solidFill>
                        <a:latin typeface="Calibri" pitchFamily="34" charset="0"/>
                      </a:endParaRPr>
                    </a:p>
                  </a:txBody>
                  <a:tcPr marL="83489" marR="83489" marT="41745" marB="41745"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chemeClr val="bg2"/>
                          </a:solidFill>
                          <a:effectLst/>
                          <a:uLnTx/>
                          <a:uFillTx/>
                          <a:latin typeface="Calibri" pitchFamily="34" charset="0"/>
                          <a:ea typeface="+mn-ea"/>
                          <a:cs typeface="+mn-cs"/>
                        </a:rPr>
                        <a:t> A</a:t>
                      </a:r>
                      <a:endParaRPr lang="en-US" sz="2800" dirty="0">
                        <a:solidFill>
                          <a:schemeClr val="bg2"/>
                        </a:solidFill>
                        <a:latin typeface="Calibri" pitchFamily="34" charset="0"/>
                      </a:endParaRPr>
                    </a:p>
                  </a:txBody>
                  <a:tcPr marL="83489" marR="83489" marT="41745" marB="41745"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l"/>
                      <a:endParaRPr lang="en-US" sz="1800" dirty="0">
                        <a:latin typeface="Calibri" pitchFamily="34" charset="0"/>
                      </a:endParaRPr>
                    </a:p>
                  </a:txBody>
                  <a:tcPr marL="83489" marR="83489" marT="41745" marB="41745"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847771">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chemeClr val="bg2"/>
                          </a:solidFill>
                          <a:effectLst/>
                          <a:uLnTx/>
                          <a:uFillTx/>
                          <a:latin typeface="Calibri" pitchFamily="34" charset="0"/>
                          <a:ea typeface="+mn-ea"/>
                          <a:cs typeface="+mn-cs"/>
                        </a:rPr>
                        <a:t> B</a:t>
                      </a:r>
                    </a:p>
                  </a:txBody>
                  <a:tcPr marL="83489" marR="83489" marT="41745" marB="41745"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chemeClr val="bg2"/>
                          </a:solidFill>
                          <a:effectLst/>
                          <a:uLnTx/>
                          <a:uFillTx/>
                          <a:latin typeface="Calibri" pitchFamily="34" charset="0"/>
                          <a:ea typeface="+mn-ea"/>
                          <a:cs typeface="+mn-cs"/>
                        </a:rPr>
                        <a:t> C</a:t>
                      </a:r>
                      <a:endParaRPr lang="en-US" sz="3200" dirty="0">
                        <a:solidFill>
                          <a:schemeClr val="bg2"/>
                        </a:solidFill>
                        <a:latin typeface="Calibri" pitchFamily="34" charset="0"/>
                      </a:endParaRPr>
                    </a:p>
                  </a:txBody>
                  <a:tcPr marL="83489" marR="83489" marT="41745" marB="41745"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808080"/>
                          </a:solidFill>
                          <a:effectLst/>
                          <a:uLnTx/>
                          <a:uFillTx/>
                          <a:latin typeface="Calibri" pitchFamily="34" charset="0"/>
                          <a:ea typeface="+mn-ea"/>
                          <a:cs typeface="+mn-cs"/>
                        </a:rPr>
                        <a:t> D</a:t>
                      </a:r>
                      <a:endParaRPr kumimoji="0" lang="en-US" sz="28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83489" marR="83489" marT="41745" marB="41745"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847771">
                <a:tc>
                  <a:txBody>
                    <a:bodyPr/>
                    <a:lstStyle/>
                    <a:p>
                      <a:pPr algn="l"/>
                      <a:endParaRPr lang="en-US" sz="1800" dirty="0">
                        <a:latin typeface="Calibri" pitchFamily="34" charset="0"/>
                      </a:endParaRPr>
                    </a:p>
                  </a:txBody>
                  <a:tcPr marL="83489" marR="83489" marT="41745" marB="41745"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808080"/>
                          </a:solidFill>
                          <a:effectLst/>
                          <a:uLnTx/>
                          <a:uFillTx/>
                          <a:latin typeface="Calibri" pitchFamily="34" charset="0"/>
                          <a:ea typeface="+mn-ea"/>
                          <a:cs typeface="+mn-cs"/>
                        </a:rPr>
                        <a:t> E</a:t>
                      </a:r>
                      <a:endParaRPr kumimoji="0" lang="en-US" sz="32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83489" marR="83489" marT="41745" marB="41745"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l"/>
                      <a:endParaRPr lang="en-US" sz="1800" dirty="0">
                        <a:latin typeface="Calibri" pitchFamily="34" charset="0"/>
                      </a:endParaRPr>
                    </a:p>
                  </a:txBody>
                  <a:tcPr marL="83489" marR="83489" marT="41745" marB="41745"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13" name="TextBox 12"/>
          <p:cNvSpPr txBox="1"/>
          <p:nvPr/>
        </p:nvSpPr>
        <p:spPr>
          <a:xfrm>
            <a:off x="8763000" y="2971800"/>
            <a:ext cx="914400" cy="523220"/>
          </a:xfrm>
          <a:prstGeom prst="rect">
            <a:avLst/>
          </a:prstGeom>
          <a:noFill/>
        </p:spPr>
        <p:txBody>
          <a:bodyPr wrap="square" rtlCol="0">
            <a:spAutoFit/>
          </a:bodyPr>
          <a:lstStyle/>
          <a:p>
            <a:pPr algn="ctr"/>
            <a:r>
              <a:rPr lang="en-US" sz="2800" dirty="0">
                <a:latin typeface="Calibri"/>
                <a:cs typeface="Calibri"/>
              </a:rPr>
              <a:t>+8</a:t>
            </a:r>
          </a:p>
        </p:txBody>
      </p:sp>
      <p:sp>
        <p:nvSpPr>
          <p:cNvPr id="14" name="TextBox 13"/>
          <p:cNvSpPr txBox="1"/>
          <p:nvPr/>
        </p:nvSpPr>
        <p:spPr>
          <a:xfrm>
            <a:off x="9636368" y="2971800"/>
            <a:ext cx="914400" cy="523220"/>
          </a:xfrm>
          <a:prstGeom prst="rect">
            <a:avLst/>
          </a:prstGeom>
          <a:noFill/>
        </p:spPr>
        <p:txBody>
          <a:bodyPr wrap="square" rtlCol="0">
            <a:spAutoFit/>
          </a:bodyPr>
          <a:lstStyle/>
          <a:p>
            <a:pPr algn="ctr"/>
            <a:r>
              <a:rPr lang="en-US" sz="2800" dirty="0">
                <a:latin typeface="Calibri"/>
                <a:cs typeface="Calibri"/>
              </a:rPr>
              <a:t>+4</a:t>
            </a:r>
          </a:p>
        </p:txBody>
      </p:sp>
      <p:sp>
        <p:nvSpPr>
          <p:cNvPr id="15" name="TextBox 14"/>
          <p:cNvSpPr txBox="1"/>
          <p:nvPr/>
        </p:nvSpPr>
        <p:spPr>
          <a:xfrm>
            <a:off x="10439400" y="2971800"/>
            <a:ext cx="914400" cy="523220"/>
          </a:xfrm>
          <a:prstGeom prst="rect">
            <a:avLst/>
          </a:prstGeom>
          <a:noFill/>
        </p:spPr>
        <p:txBody>
          <a:bodyPr wrap="square" rtlCol="0">
            <a:spAutoFit/>
          </a:bodyPr>
          <a:lstStyle/>
          <a:p>
            <a:pPr algn="ctr"/>
            <a:r>
              <a:rPr lang="en-US" sz="2800" dirty="0">
                <a:latin typeface="Calibri"/>
                <a:cs typeface="Calibri"/>
              </a:rPr>
              <a:t>+10</a:t>
            </a:r>
          </a:p>
        </p:txBody>
      </p:sp>
      <p:sp>
        <p:nvSpPr>
          <p:cNvPr id="16" name="TextBox 15"/>
          <p:cNvSpPr txBox="1"/>
          <p:nvPr/>
        </p:nvSpPr>
        <p:spPr>
          <a:xfrm>
            <a:off x="9601200" y="2133600"/>
            <a:ext cx="914400" cy="523220"/>
          </a:xfrm>
          <a:prstGeom prst="rect">
            <a:avLst/>
          </a:prstGeom>
          <a:noFill/>
        </p:spPr>
        <p:txBody>
          <a:bodyPr wrap="square" rtlCol="0">
            <a:spAutoFit/>
          </a:bodyPr>
          <a:lstStyle/>
          <a:p>
            <a:pPr algn="ctr"/>
            <a:r>
              <a:rPr lang="en-US" sz="2800" dirty="0">
                <a:latin typeface="Calibri"/>
                <a:cs typeface="Calibri"/>
              </a:rPr>
              <a:t>-10</a:t>
            </a:r>
          </a:p>
        </p:txBody>
      </p:sp>
      <p:sp>
        <p:nvSpPr>
          <p:cNvPr id="17" name="TextBox 16"/>
          <p:cNvSpPr txBox="1"/>
          <p:nvPr/>
        </p:nvSpPr>
        <p:spPr>
          <a:xfrm>
            <a:off x="9677400" y="3820180"/>
            <a:ext cx="914400" cy="523220"/>
          </a:xfrm>
          <a:prstGeom prst="rect">
            <a:avLst/>
          </a:prstGeom>
          <a:noFill/>
        </p:spPr>
        <p:txBody>
          <a:bodyPr wrap="square" rtlCol="0">
            <a:spAutoFit/>
          </a:bodyPr>
          <a:lstStyle/>
          <a:p>
            <a:pPr algn="ctr"/>
            <a:r>
              <a:rPr lang="en-US" sz="2800" dirty="0">
                <a:latin typeface="Calibri"/>
                <a:cs typeface="Calibri"/>
              </a:rPr>
              <a:t>-2</a:t>
            </a:r>
          </a:p>
        </p:txBody>
      </p:sp>
      <p:sp>
        <p:nvSpPr>
          <p:cNvPr id="18" name="TextBox 17"/>
          <p:cNvSpPr txBox="1"/>
          <p:nvPr/>
        </p:nvSpPr>
        <p:spPr>
          <a:xfrm>
            <a:off x="8534400" y="4876800"/>
            <a:ext cx="2971800" cy="1015663"/>
          </a:xfrm>
          <a:prstGeom prst="rect">
            <a:avLst/>
          </a:prstGeom>
          <a:noFill/>
        </p:spPr>
        <p:txBody>
          <a:bodyPr wrap="square" rtlCol="0">
            <a:spAutoFit/>
          </a:bodyPr>
          <a:lstStyle/>
          <a:p>
            <a:pPr algn="ctr"/>
            <a:r>
              <a:rPr lang="en-US" sz="2000" i="1" dirty="0">
                <a:solidFill>
                  <a:schemeClr val="accent2"/>
                </a:solidFill>
                <a:latin typeface="Calibri"/>
                <a:cs typeface="Calibri"/>
              </a:rPr>
              <a:t>If B and E both go to C under this policy, how can their values be different?</a:t>
            </a:r>
          </a:p>
        </p:txBody>
      </p:sp>
      <p:sp>
        <p:nvSpPr>
          <p:cNvPr id="19" name="Rectangle 18"/>
          <p:cNvSpPr/>
          <p:nvPr/>
        </p:nvSpPr>
        <p:spPr>
          <a:xfrm>
            <a:off x="10512669" y="3024555"/>
            <a:ext cx="791307" cy="76493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0" name="Rectangle 19"/>
          <p:cNvSpPr/>
          <p:nvPr/>
        </p:nvSpPr>
        <p:spPr>
          <a:xfrm>
            <a:off x="9633438" y="2189285"/>
            <a:ext cx="773724" cy="738553"/>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1" name="Isosceles Triangle 20"/>
          <p:cNvSpPr/>
          <p:nvPr/>
        </p:nvSpPr>
        <p:spPr>
          <a:xfrm rot="5400000">
            <a:off x="9423888" y="3380641"/>
            <a:ext cx="228600" cy="55685"/>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2" name="Isosceles Triangle 21"/>
          <p:cNvSpPr/>
          <p:nvPr/>
        </p:nvSpPr>
        <p:spPr>
          <a:xfrm rot="5400000">
            <a:off x="10278207" y="3379177"/>
            <a:ext cx="228600" cy="58615"/>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3" name="Isosceles Triangle 22"/>
          <p:cNvSpPr/>
          <p:nvPr/>
        </p:nvSpPr>
        <p:spPr>
          <a:xfrm>
            <a:off x="9897208" y="3841532"/>
            <a:ext cx="228600" cy="62253"/>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Tree>
    <p:extLst>
      <p:ext uri="{BB962C8B-B14F-4D97-AF65-F5344CB8AC3E}">
        <p14:creationId xmlns:p14="http://schemas.microsoft.com/office/powerpoint/2010/main" val="103914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r>
              <a:rPr lang="en-US" sz="4000" dirty="0">
                <a:latin typeface="Calibri"/>
                <a:cs typeface="Calibri"/>
              </a:rPr>
              <a:t>Why Not Use Policy Evaluation?</a:t>
            </a:r>
          </a:p>
        </p:txBody>
      </p:sp>
      <p:sp>
        <p:nvSpPr>
          <p:cNvPr id="9219" name="Rectangle 3"/>
          <p:cNvSpPr>
            <a:spLocks noGrp="1" noChangeArrowheads="1"/>
          </p:cNvSpPr>
          <p:nvPr>
            <p:ph idx="1"/>
          </p:nvPr>
        </p:nvSpPr>
        <p:spPr>
          <a:xfrm>
            <a:off x="304800" y="1447800"/>
            <a:ext cx="11430000" cy="4525963"/>
          </a:xfrm>
        </p:spPr>
        <p:txBody>
          <a:bodyPr/>
          <a:lstStyle/>
          <a:p>
            <a:pPr>
              <a:lnSpc>
                <a:spcPct val="80000"/>
              </a:lnSpc>
            </a:pPr>
            <a:r>
              <a:rPr lang="en-US" sz="2800" dirty="0">
                <a:latin typeface="Calibri"/>
                <a:cs typeface="Calibri"/>
              </a:rPr>
              <a:t>Simplified Bellman updates calculate V for a fixed policy:</a:t>
            </a:r>
          </a:p>
          <a:p>
            <a:pPr lvl="1">
              <a:lnSpc>
                <a:spcPct val="80000"/>
              </a:lnSpc>
            </a:pPr>
            <a:r>
              <a:rPr lang="en-US" sz="2400" dirty="0">
                <a:latin typeface="Calibri"/>
                <a:cs typeface="Calibri"/>
              </a:rPr>
              <a:t>Each round, replace V with a one-step-look-ahead layer over V</a:t>
            </a:r>
          </a:p>
          <a:p>
            <a:pPr lvl="1">
              <a:lnSpc>
                <a:spcPct val="80000"/>
              </a:lnSpc>
            </a:pPr>
            <a:endParaRPr lang="en-US" sz="2400" dirty="0">
              <a:latin typeface="Calibri"/>
              <a:cs typeface="Calibri"/>
            </a:endParaRPr>
          </a:p>
          <a:p>
            <a:pPr lvl="1">
              <a:lnSpc>
                <a:spcPct val="80000"/>
              </a:lnSpc>
            </a:pPr>
            <a:endParaRPr lang="en-US" sz="2400" dirty="0">
              <a:latin typeface="Calibri"/>
              <a:cs typeface="Calibri"/>
            </a:endParaRPr>
          </a:p>
          <a:p>
            <a:pPr lvl="1">
              <a:lnSpc>
                <a:spcPct val="80000"/>
              </a:lnSpc>
            </a:pPr>
            <a:endParaRPr lang="en-US" sz="2400" dirty="0">
              <a:latin typeface="Calibri"/>
              <a:cs typeface="Calibri"/>
            </a:endParaRPr>
          </a:p>
          <a:p>
            <a:pPr lvl="1">
              <a:lnSpc>
                <a:spcPct val="80000"/>
              </a:lnSpc>
            </a:pPr>
            <a:endParaRPr lang="en-US" sz="2400" dirty="0">
              <a:latin typeface="Calibri"/>
              <a:cs typeface="Calibri"/>
            </a:endParaRPr>
          </a:p>
          <a:p>
            <a:pPr lvl="1">
              <a:lnSpc>
                <a:spcPct val="80000"/>
              </a:lnSpc>
            </a:pPr>
            <a:endParaRPr lang="en-US" sz="2400" dirty="0">
              <a:latin typeface="Calibri"/>
              <a:cs typeface="Calibri"/>
            </a:endParaRPr>
          </a:p>
          <a:p>
            <a:pPr lvl="1">
              <a:lnSpc>
                <a:spcPct val="80000"/>
              </a:lnSpc>
            </a:pPr>
            <a:endParaRPr lang="en-US" sz="2400" dirty="0">
              <a:latin typeface="Calibri"/>
              <a:cs typeface="Calibri"/>
            </a:endParaRPr>
          </a:p>
          <a:p>
            <a:pPr lvl="1">
              <a:lnSpc>
                <a:spcPct val="80000"/>
              </a:lnSpc>
            </a:pPr>
            <a:r>
              <a:rPr lang="en-US" sz="2400" dirty="0">
                <a:latin typeface="Calibri"/>
                <a:cs typeface="Calibri"/>
              </a:rPr>
              <a:t>This approach fully exploited the connections between the states</a:t>
            </a:r>
          </a:p>
          <a:p>
            <a:pPr lvl="1">
              <a:lnSpc>
                <a:spcPct val="80000"/>
              </a:lnSpc>
            </a:pPr>
            <a:r>
              <a:rPr lang="en-US" sz="2400" dirty="0">
                <a:latin typeface="Calibri"/>
                <a:cs typeface="Calibri"/>
              </a:rPr>
              <a:t>Unfortunately, we need T and R to do it!</a:t>
            </a:r>
          </a:p>
          <a:p>
            <a:pPr lvl="1">
              <a:lnSpc>
                <a:spcPct val="80000"/>
              </a:lnSpc>
            </a:pPr>
            <a:endParaRPr lang="en-US" sz="2400" dirty="0">
              <a:latin typeface="Calibri"/>
              <a:cs typeface="Calibri"/>
            </a:endParaRPr>
          </a:p>
          <a:p>
            <a:pPr>
              <a:lnSpc>
                <a:spcPct val="80000"/>
              </a:lnSpc>
            </a:pPr>
            <a:r>
              <a:rPr lang="en-US" sz="2800" dirty="0">
                <a:latin typeface="Calibri"/>
                <a:cs typeface="Calibri"/>
              </a:rPr>
              <a:t>Key question: how can we do this update to V without knowing T and R?</a:t>
            </a:r>
          </a:p>
          <a:p>
            <a:pPr lvl="1">
              <a:lnSpc>
                <a:spcPct val="80000"/>
              </a:lnSpc>
            </a:pPr>
            <a:r>
              <a:rPr lang="en-US" sz="2400" dirty="0">
                <a:latin typeface="Calibri"/>
                <a:cs typeface="Calibri"/>
              </a:rPr>
              <a:t>In other words, how to we take a weighted average without knowing the weights?</a:t>
            </a:r>
            <a:endParaRPr lang="en-US" sz="2800" dirty="0">
              <a:latin typeface="Calibri"/>
              <a:cs typeface="Calibri"/>
            </a:endParaRPr>
          </a:p>
          <a:p>
            <a:pPr>
              <a:lnSpc>
                <a:spcPct val="80000"/>
              </a:lnSpc>
            </a:pPr>
            <a:endParaRPr lang="en-US" sz="2800" dirty="0">
              <a:latin typeface="Calibri"/>
              <a:cs typeface="Calibri"/>
            </a:endParaRPr>
          </a:p>
          <a:p>
            <a:pPr>
              <a:lnSpc>
                <a:spcPct val="80000"/>
              </a:lnSpc>
            </a:pPr>
            <a:endParaRPr lang="en-US" sz="2800" dirty="0">
              <a:latin typeface="Calibri"/>
              <a:cs typeface="Calibri"/>
            </a:endParaRPr>
          </a:p>
          <a:p>
            <a:pPr>
              <a:lnSpc>
                <a:spcPct val="80000"/>
              </a:lnSpc>
            </a:pPr>
            <a:endParaRPr lang="en-US" sz="2800" dirty="0">
              <a:latin typeface="Calibri"/>
              <a:cs typeface="Calibri"/>
            </a:endParaRPr>
          </a:p>
          <a:p>
            <a:pPr>
              <a:lnSpc>
                <a:spcPct val="80000"/>
              </a:lnSpc>
            </a:pPr>
            <a:endParaRPr lang="en-US" sz="2800" dirty="0">
              <a:latin typeface="Calibri"/>
              <a:cs typeface="Calibri"/>
            </a:endParaRPr>
          </a:p>
          <a:p>
            <a:pPr>
              <a:lnSpc>
                <a:spcPct val="80000"/>
              </a:lnSpc>
            </a:pPr>
            <a:endParaRPr lang="en-US" sz="2800" dirty="0">
              <a:latin typeface="Calibri"/>
              <a:cs typeface="Calibri"/>
            </a:endParaRPr>
          </a:p>
          <a:p>
            <a:pPr>
              <a:lnSpc>
                <a:spcPct val="80000"/>
              </a:lnSpc>
            </a:pPr>
            <a:endParaRPr lang="en-US" sz="2800" dirty="0">
              <a:latin typeface="Calibri"/>
              <a:cs typeface="Calibri"/>
            </a:endParaRPr>
          </a:p>
          <a:p>
            <a:pPr>
              <a:lnSpc>
                <a:spcPct val="80000"/>
              </a:lnSpc>
            </a:pPr>
            <a:endParaRPr lang="en-US" sz="2800" dirty="0">
              <a:latin typeface="Calibri"/>
              <a:cs typeface="Calibri"/>
            </a:endParaRPr>
          </a:p>
        </p:txBody>
      </p:sp>
      <p:pic>
        <p:nvPicPr>
          <p:cNvPr id="38" name="Picture 37" descr="txp_fig"/>
          <p:cNvPicPr>
            <a:picLocks noChangeAspect="1"/>
          </p:cNvPicPr>
          <p:nvPr>
            <p:custDataLst>
              <p:tags r:id="rId1"/>
            </p:custDataLst>
          </p:nvPr>
        </p:nvPicPr>
        <p:blipFill>
          <a:blip r:embed="rId5" cstate="print"/>
          <a:stretch>
            <a:fillRect/>
          </a:stretch>
        </p:blipFill>
        <p:spPr bwMode="auto">
          <a:xfrm>
            <a:off x="1376325" y="3352800"/>
            <a:ext cx="7416560" cy="645897"/>
          </a:xfrm>
          <a:prstGeom prst="rect">
            <a:avLst/>
          </a:prstGeom>
          <a:noFill/>
          <a:ln/>
          <a:effectLst/>
        </p:spPr>
      </p:pic>
      <p:pic>
        <p:nvPicPr>
          <p:cNvPr id="36" name="Picture 35" descr="txp_fig"/>
          <p:cNvPicPr>
            <a:picLocks noChangeAspect="1"/>
          </p:cNvPicPr>
          <p:nvPr>
            <p:custDataLst>
              <p:tags r:id="rId2"/>
            </p:custDataLst>
          </p:nvPr>
        </p:nvPicPr>
        <p:blipFill>
          <a:blip r:embed="rId6" cstate="print"/>
          <a:stretch>
            <a:fillRect/>
          </a:stretch>
        </p:blipFill>
        <p:spPr bwMode="auto">
          <a:xfrm>
            <a:off x="1406216" y="2590800"/>
            <a:ext cx="1502078" cy="330692"/>
          </a:xfrm>
          <a:prstGeom prst="rect">
            <a:avLst/>
          </a:prstGeom>
          <a:noFill/>
          <a:ln/>
          <a:effectLst/>
        </p:spPr>
      </p:pic>
      <p:grpSp>
        <p:nvGrpSpPr>
          <p:cNvPr id="21" name="Group 20"/>
          <p:cNvGrpSpPr>
            <a:grpSpLocks/>
          </p:cNvGrpSpPr>
          <p:nvPr/>
        </p:nvGrpSpPr>
        <p:grpSpPr bwMode="auto">
          <a:xfrm>
            <a:off x="9144438" y="1371600"/>
            <a:ext cx="2590362" cy="2754586"/>
            <a:chOff x="2400" y="1401"/>
            <a:chExt cx="1183" cy="1258"/>
          </a:xfrm>
        </p:grpSpPr>
        <p:sp>
          <p:nvSpPr>
            <p:cNvPr id="22" name="AutoShape 5"/>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sz="2400">
                <a:latin typeface="Calibri"/>
                <a:cs typeface="Calibri"/>
              </a:endParaRPr>
            </a:p>
          </p:txBody>
        </p:sp>
        <p:sp>
          <p:nvSpPr>
            <p:cNvPr id="23" name="Line 9"/>
            <p:cNvSpPr>
              <a:spLocks noChangeShapeType="1"/>
            </p:cNvSpPr>
            <p:nvPr/>
          </p:nvSpPr>
          <p:spPr bwMode="auto">
            <a:xfrm flipH="1">
              <a:off x="2916" y="1617"/>
              <a:ext cx="232" cy="361"/>
            </a:xfrm>
            <a:prstGeom prst="line">
              <a:avLst/>
            </a:prstGeom>
            <a:noFill/>
            <a:ln w="28575">
              <a:solidFill>
                <a:srgbClr val="C00000"/>
              </a:solidFill>
              <a:round/>
              <a:headEnd/>
              <a:tailEnd type="triangle" w="med" len="med"/>
            </a:ln>
          </p:spPr>
          <p:txBody>
            <a:bodyPr/>
            <a:lstStyle/>
            <a:p>
              <a:endParaRPr lang="en-US" sz="2400">
                <a:latin typeface="Calibri"/>
                <a:cs typeface="Calibri"/>
              </a:endParaRPr>
            </a:p>
          </p:txBody>
        </p:sp>
        <p:sp>
          <p:nvSpPr>
            <p:cNvPr id="24" name="Oval 23"/>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sz="2400">
                <a:latin typeface="Calibri"/>
                <a:cs typeface="Calibri"/>
              </a:endParaRPr>
            </a:p>
          </p:txBody>
        </p:sp>
        <p:grpSp>
          <p:nvGrpSpPr>
            <p:cNvPr id="25" name="Group 12"/>
            <p:cNvGrpSpPr>
              <a:grpSpLocks/>
            </p:cNvGrpSpPr>
            <p:nvPr/>
          </p:nvGrpSpPr>
          <p:grpSpPr bwMode="auto">
            <a:xfrm>
              <a:off x="2400" y="2107"/>
              <a:ext cx="1057" cy="386"/>
              <a:chOff x="1536" y="2400"/>
              <a:chExt cx="1584" cy="624"/>
            </a:xfrm>
          </p:grpSpPr>
          <p:sp>
            <p:nvSpPr>
              <p:cNvPr id="32" name="Line 13"/>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33" name="Line 14"/>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34" name="Line 15"/>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sz="2400">
                  <a:latin typeface="Calibri"/>
                  <a:cs typeface="Calibri"/>
                </a:endParaRPr>
              </a:p>
            </p:txBody>
          </p:sp>
          <p:sp>
            <p:nvSpPr>
              <p:cNvPr id="35" name="Line 16"/>
              <p:cNvSpPr>
                <a:spLocks noChangeShapeType="1"/>
              </p:cNvSpPr>
              <p:nvPr/>
            </p:nvSpPr>
            <p:spPr bwMode="auto">
              <a:xfrm>
                <a:off x="2312" y="2400"/>
                <a:ext cx="280" cy="624"/>
              </a:xfrm>
              <a:prstGeom prst="line">
                <a:avLst/>
              </a:prstGeom>
              <a:noFill/>
              <a:ln w="28575">
                <a:solidFill>
                  <a:schemeClr val="tx1"/>
                </a:solidFill>
                <a:round/>
                <a:headEnd/>
                <a:tailEnd type="triangle" w="med" len="med"/>
              </a:ln>
            </p:spPr>
            <p:txBody>
              <a:bodyPr/>
              <a:lstStyle/>
              <a:p>
                <a:endParaRPr lang="en-US" sz="2400">
                  <a:latin typeface="Calibri"/>
                  <a:cs typeface="Calibri"/>
                </a:endParaRPr>
              </a:p>
            </p:txBody>
          </p:sp>
        </p:grpSp>
        <p:sp>
          <p:nvSpPr>
            <p:cNvPr id="26" name="Text Box 17"/>
            <p:cNvSpPr txBox="1">
              <a:spLocks noChangeArrowheads="1"/>
            </p:cNvSpPr>
            <p:nvPr/>
          </p:nvSpPr>
          <p:spPr bwMode="auto">
            <a:xfrm>
              <a:off x="3096" y="1680"/>
              <a:ext cx="373" cy="211"/>
            </a:xfrm>
            <a:prstGeom prst="rect">
              <a:avLst/>
            </a:prstGeom>
            <a:noFill/>
            <a:ln w="9525">
              <a:noFill/>
              <a:miter lim="800000"/>
              <a:headEnd/>
              <a:tailEnd/>
            </a:ln>
          </p:spPr>
          <p:txBody>
            <a:bodyPr wrap="square">
              <a:spAutoFit/>
            </a:bodyPr>
            <a:lstStyle/>
            <a:p>
              <a:pPr>
                <a:spcBef>
                  <a:spcPct val="50000"/>
                </a:spcBef>
              </a:pPr>
              <a:r>
                <a:rPr lang="en-US" sz="2400" dirty="0">
                  <a:solidFill>
                    <a:srgbClr val="C00000"/>
                  </a:solidFill>
                  <a:latin typeface="Calibri"/>
                  <a:cs typeface="Calibri"/>
                  <a:sym typeface="Symbol" pitchFamily="18" charset="2"/>
                </a:rPr>
                <a:t>(s</a:t>
              </a:r>
              <a:r>
                <a:rPr lang="en-US" sz="2400" dirty="0">
                  <a:solidFill>
                    <a:srgbClr val="C00000"/>
                  </a:solidFill>
                  <a:latin typeface="Calibri"/>
                  <a:cs typeface="Calibri"/>
                </a:rPr>
                <a:t>)</a:t>
              </a:r>
            </a:p>
          </p:txBody>
        </p:sp>
        <p:sp>
          <p:nvSpPr>
            <p:cNvPr id="27" name="Text Box 18"/>
            <p:cNvSpPr txBox="1">
              <a:spLocks noChangeArrowheads="1"/>
            </p:cNvSpPr>
            <p:nvPr/>
          </p:nvSpPr>
          <p:spPr bwMode="auto">
            <a:xfrm>
              <a:off x="3216" y="1401"/>
              <a:ext cx="129" cy="211"/>
            </a:xfrm>
            <a:prstGeom prst="rect">
              <a:avLst/>
            </a:prstGeom>
            <a:noFill/>
            <a:ln w="9525">
              <a:noFill/>
              <a:miter lim="800000"/>
              <a:headEnd/>
              <a:tailEnd/>
            </a:ln>
          </p:spPr>
          <p:txBody>
            <a:bodyPr>
              <a:spAutoFit/>
            </a:bodyPr>
            <a:lstStyle/>
            <a:p>
              <a:pPr>
                <a:spcBef>
                  <a:spcPct val="50000"/>
                </a:spcBef>
              </a:pPr>
              <a:r>
                <a:rPr lang="en-US" sz="2400" dirty="0">
                  <a:solidFill>
                    <a:srgbClr val="0000FF"/>
                  </a:solidFill>
                  <a:latin typeface="Calibri"/>
                  <a:cs typeface="Calibri"/>
                </a:rPr>
                <a:t>s</a:t>
              </a:r>
            </a:p>
          </p:txBody>
        </p:sp>
        <p:sp>
          <p:nvSpPr>
            <p:cNvPr id="28" name="Text Box 19"/>
            <p:cNvSpPr txBox="1">
              <a:spLocks noChangeArrowheads="1"/>
            </p:cNvSpPr>
            <p:nvPr/>
          </p:nvSpPr>
          <p:spPr bwMode="auto">
            <a:xfrm>
              <a:off x="3024" y="1920"/>
              <a:ext cx="559" cy="211"/>
            </a:xfrm>
            <a:prstGeom prst="rect">
              <a:avLst/>
            </a:prstGeom>
            <a:noFill/>
            <a:ln w="9525">
              <a:noFill/>
              <a:miter lim="800000"/>
              <a:headEnd/>
              <a:tailEnd/>
            </a:ln>
          </p:spPr>
          <p:txBody>
            <a:bodyPr>
              <a:spAutoFit/>
            </a:bodyPr>
            <a:lstStyle/>
            <a:p>
              <a:pPr>
                <a:spcBef>
                  <a:spcPct val="50000"/>
                </a:spcBef>
              </a:pPr>
              <a:r>
                <a:rPr lang="en-US" sz="2400" dirty="0">
                  <a:solidFill>
                    <a:srgbClr val="008000"/>
                  </a:solidFill>
                  <a:latin typeface="Calibri"/>
                  <a:cs typeface="Calibri"/>
                </a:rPr>
                <a:t>s, </a:t>
              </a:r>
              <a:r>
                <a:rPr lang="en-US" sz="2400" dirty="0">
                  <a:solidFill>
                    <a:srgbClr val="008000"/>
                  </a:solidFill>
                  <a:latin typeface="Calibri"/>
                  <a:cs typeface="Calibri"/>
                  <a:sym typeface="Symbol" pitchFamily="18" charset="2"/>
                </a:rPr>
                <a:t>(s</a:t>
              </a:r>
              <a:r>
                <a:rPr lang="en-US" sz="2400" dirty="0">
                  <a:solidFill>
                    <a:srgbClr val="008000"/>
                  </a:solidFill>
                  <a:latin typeface="Calibri"/>
                  <a:cs typeface="Calibri"/>
                </a:rPr>
                <a:t>)</a:t>
              </a:r>
            </a:p>
          </p:txBody>
        </p:sp>
        <p:sp>
          <p:nvSpPr>
            <p:cNvPr id="29" name="Text Box 20"/>
            <p:cNvSpPr txBox="1">
              <a:spLocks noChangeArrowheads="1"/>
            </p:cNvSpPr>
            <p:nvPr/>
          </p:nvSpPr>
          <p:spPr bwMode="auto">
            <a:xfrm>
              <a:off x="2435" y="2271"/>
              <a:ext cx="661" cy="211"/>
            </a:xfrm>
            <a:prstGeom prst="rect">
              <a:avLst/>
            </a:prstGeom>
            <a:noFill/>
            <a:ln w="9525">
              <a:noFill/>
              <a:miter lim="800000"/>
              <a:headEnd/>
              <a:tailEnd/>
            </a:ln>
          </p:spPr>
          <p:txBody>
            <a:bodyPr wrap="square">
              <a:spAutoFit/>
            </a:bodyPr>
            <a:lstStyle/>
            <a:p>
              <a:pPr>
                <a:spcBef>
                  <a:spcPct val="50000"/>
                </a:spcBef>
              </a:pPr>
              <a:r>
                <a:rPr lang="en-US" sz="2400" dirty="0">
                  <a:latin typeface="Calibri"/>
                  <a:cs typeface="Calibri"/>
                </a:rPr>
                <a:t>s,</a:t>
              </a:r>
              <a:r>
                <a:rPr lang="en-US" sz="2400" dirty="0">
                  <a:latin typeface="Calibri"/>
                  <a:cs typeface="Calibri"/>
                  <a:sym typeface="Symbol" pitchFamily="18" charset="2"/>
                </a:rPr>
                <a:t> (s</a:t>
              </a:r>
              <a:r>
                <a:rPr lang="en-US" sz="2400" dirty="0">
                  <a:latin typeface="Calibri"/>
                  <a:cs typeface="Calibri"/>
                </a:rPr>
                <a:t>),s</a:t>
              </a:r>
              <a:r>
                <a:rPr lang="ja-JP" altLang="en-US" sz="2400">
                  <a:latin typeface="Calibri"/>
                  <a:cs typeface="Calibri"/>
                </a:rPr>
                <a:t>’</a:t>
              </a:r>
              <a:endParaRPr lang="en-US" sz="2400" dirty="0">
                <a:latin typeface="Calibri"/>
                <a:cs typeface="Calibri"/>
              </a:endParaRPr>
            </a:p>
          </p:txBody>
        </p:sp>
        <p:sp>
          <p:nvSpPr>
            <p:cNvPr id="30" name="AutoShape 21"/>
            <p:cNvSpPr>
              <a:spLocks noChangeArrowheads="1"/>
            </p:cNvSpPr>
            <p:nvPr/>
          </p:nvSpPr>
          <p:spPr bwMode="auto">
            <a:xfrm>
              <a:off x="3019" y="2499"/>
              <a:ext cx="154" cy="123"/>
            </a:xfrm>
            <a:prstGeom prst="triangle">
              <a:avLst>
                <a:gd name="adj" fmla="val 50000"/>
              </a:avLst>
            </a:prstGeom>
            <a:solidFill>
              <a:srgbClr val="0000FF"/>
            </a:solidFill>
            <a:ln w="9525">
              <a:solidFill>
                <a:schemeClr val="tx1"/>
              </a:solidFill>
              <a:miter lim="800000"/>
              <a:headEnd/>
              <a:tailEnd/>
            </a:ln>
          </p:spPr>
          <p:txBody>
            <a:bodyPr wrap="none" anchor="ctr"/>
            <a:lstStyle/>
            <a:p>
              <a:pPr algn="r" rtl="1"/>
              <a:endParaRPr lang="en-US" sz="2400">
                <a:latin typeface="Calibri"/>
                <a:cs typeface="Calibri"/>
              </a:endParaRPr>
            </a:p>
          </p:txBody>
        </p:sp>
        <p:sp>
          <p:nvSpPr>
            <p:cNvPr id="31" name="Text Box 22"/>
            <p:cNvSpPr txBox="1">
              <a:spLocks noChangeArrowheads="1"/>
            </p:cNvSpPr>
            <p:nvPr/>
          </p:nvSpPr>
          <p:spPr bwMode="auto">
            <a:xfrm>
              <a:off x="3096" y="2448"/>
              <a:ext cx="331" cy="211"/>
            </a:xfrm>
            <a:prstGeom prst="rect">
              <a:avLst/>
            </a:prstGeom>
            <a:noFill/>
            <a:ln w="9525">
              <a:noFill/>
              <a:miter lim="800000"/>
              <a:headEnd/>
              <a:tailEnd/>
            </a:ln>
          </p:spPr>
          <p:txBody>
            <a:bodyPr wrap="square">
              <a:spAutoFit/>
            </a:bodyPr>
            <a:lstStyle/>
            <a:p>
              <a:pPr algn="r" rtl="1">
                <a:spcBef>
                  <a:spcPct val="50000"/>
                </a:spcBef>
              </a:pPr>
              <a:r>
                <a:rPr lang="en-US" sz="2400" dirty="0">
                  <a:solidFill>
                    <a:srgbClr val="0000FF"/>
                  </a:solidFill>
                  <a:latin typeface="Calibri"/>
                  <a:cs typeface="Calibri"/>
                </a:rPr>
                <a:t>s</a:t>
              </a:r>
              <a:r>
                <a:rPr lang="ja-JP" altLang="en-US" sz="2400">
                  <a:solidFill>
                    <a:srgbClr val="0000FF"/>
                  </a:solidFill>
                  <a:latin typeface="Calibri"/>
                  <a:cs typeface="Calibri"/>
                </a:rPr>
                <a:t>’</a:t>
              </a:r>
              <a:endParaRPr lang="en-US" sz="2400" dirty="0">
                <a:solidFill>
                  <a:srgbClr val="0000FF"/>
                </a:solidFill>
                <a:latin typeface="Calibri"/>
                <a:cs typeface="Calibri"/>
              </a:endParaRPr>
            </a:p>
          </p:txBody>
        </p:sp>
      </p:grpSp>
    </p:spTree>
    <p:extLst>
      <p:ext uri="{BB962C8B-B14F-4D97-AF65-F5344CB8AC3E}">
        <p14:creationId xmlns:p14="http://schemas.microsoft.com/office/powerpoint/2010/main" val="59123353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219">
                                            <p:txEl>
                                              <p:pRg st="8" end="8"/>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219">
                                            <p:txEl>
                                              <p:pRg st="9" end="9"/>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219">
                                            <p:txEl>
                                              <p:pRg st="11" end="11"/>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219">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r>
              <a:rPr lang="en-US" dirty="0">
                <a:latin typeface="Calibri"/>
                <a:cs typeface="Calibri"/>
              </a:rPr>
              <a:t>Sample-Based Policy Evaluation?</a:t>
            </a:r>
          </a:p>
        </p:txBody>
      </p:sp>
      <p:sp>
        <p:nvSpPr>
          <p:cNvPr id="28675" name="Rectangle 3"/>
          <p:cNvSpPr>
            <a:spLocks noGrp="1" noChangeArrowheads="1"/>
          </p:cNvSpPr>
          <p:nvPr>
            <p:ph idx="1"/>
          </p:nvPr>
        </p:nvSpPr>
        <p:spPr>
          <a:xfrm>
            <a:off x="457200" y="1295400"/>
            <a:ext cx="11430000" cy="5791200"/>
          </a:xfrm>
        </p:spPr>
        <p:txBody>
          <a:bodyPr/>
          <a:lstStyle/>
          <a:p>
            <a:pPr>
              <a:lnSpc>
                <a:spcPct val="80000"/>
              </a:lnSpc>
            </a:pPr>
            <a:r>
              <a:rPr lang="en-US" sz="2800" dirty="0">
                <a:latin typeface="Calibri"/>
                <a:cs typeface="Calibri"/>
              </a:rPr>
              <a:t>We want to improve our estimate of V by computing these averages:</a:t>
            </a:r>
          </a:p>
          <a:p>
            <a:pPr>
              <a:lnSpc>
                <a:spcPct val="80000"/>
              </a:lnSpc>
            </a:pPr>
            <a:endParaRPr lang="en-US" sz="2800" dirty="0">
              <a:latin typeface="Calibri"/>
              <a:cs typeface="Calibri"/>
            </a:endParaRPr>
          </a:p>
          <a:p>
            <a:pPr>
              <a:lnSpc>
                <a:spcPct val="80000"/>
              </a:lnSpc>
            </a:pPr>
            <a:endParaRPr lang="en-US" sz="2800" dirty="0">
              <a:latin typeface="Calibri"/>
              <a:cs typeface="Calibri"/>
            </a:endParaRPr>
          </a:p>
          <a:p>
            <a:pPr>
              <a:lnSpc>
                <a:spcPct val="80000"/>
              </a:lnSpc>
            </a:pPr>
            <a:r>
              <a:rPr lang="en-US" sz="2800" dirty="0">
                <a:latin typeface="Calibri"/>
                <a:cs typeface="Calibri"/>
              </a:rPr>
              <a:t>Idea: Take samples of outcomes s’ (by doing the action!) and average</a:t>
            </a:r>
          </a:p>
          <a:p>
            <a:pPr>
              <a:lnSpc>
                <a:spcPct val="80000"/>
              </a:lnSpc>
            </a:pPr>
            <a:endParaRPr lang="en-US" dirty="0">
              <a:latin typeface="Calibri"/>
              <a:cs typeface="Calibri"/>
            </a:endParaRPr>
          </a:p>
          <a:p>
            <a:pPr>
              <a:lnSpc>
                <a:spcPct val="80000"/>
              </a:lnSpc>
            </a:pPr>
            <a:endParaRPr lang="en-US" dirty="0">
              <a:latin typeface="Calibri"/>
              <a:cs typeface="Calibri"/>
            </a:endParaRPr>
          </a:p>
          <a:p>
            <a:pPr>
              <a:lnSpc>
                <a:spcPct val="80000"/>
              </a:lnSpc>
            </a:pPr>
            <a:endParaRPr lang="en-US" dirty="0">
              <a:latin typeface="Calibri"/>
              <a:cs typeface="Calibri"/>
            </a:endParaRPr>
          </a:p>
          <a:p>
            <a:pPr>
              <a:lnSpc>
                <a:spcPct val="80000"/>
              </a:lnSpc>
            </a:pPr>
            <a:endParaRPr lang="en-US" dirty="0">
              <a:latin typeface="Calibri"/>
              <a:cs typeface="Calibri"/>
            </a:endParaRPr>
          </a:p>
          <a:p>
            <a:pPr>
              <a:lnSpc>
                <a:spcPct val="80000"/>
              </a:lnSpc>
            </a:pPr>
            <a:endParaRPr lang="en-US" dirty="0">
              <a:latin typeface="Calibri"/>
              <a:cs typeface="Calibri"/>
            </a:endParaRPr>
          </a:p>
          <a:p>
            <a:pPr>
              <a:lnSpc>
                <a:spcPct val="80000"/>
              </a:lnSpc>
            </a:pPr>
            <a:endParaRPr lang="en-US" dirty="0">
              <a:latin typeface="Calibri"/>
              <a:cs typeface="Calibri"/>
            </a:endParaRPr>
          </a:p>
          <a:p>
            <a:pPr>
              <a:lnSpc>
                <a:spcPct val="80000"/>
              </a:lnSpc>
            </a:pPr>
            <a:endParaRPr lang="en-US" dirty="0">
              <a:latin typeface="Calibri"/>
              <a:cs typeface="Calibri"/>
            </a:endParaRPr>
          </a:p>
          <a:p>
            <a:pPr>
              <a:lnSpc>
                <a:spcPct val="80000"/>
              </a:lnSpc>
            </a:pPr>
            <a:endParaRPr lang="en-US" dirty="0">
              <a:latin typeface="Calibri"/>
              <a:cs typeface="Calibri"/>
            </a:endParaRPr>
          </a:p>
        </p:txBody>
      </p:sp>
      <p:sp>
        <p:nvSpPr>
          <p:cNvPr id="14341" name="AutoShape 7"/>
          <p:cNvSpPr>
            <a:spLocks noChangeArrowheads="1"/>
          </p:cNvSpPr>
          <p:nvPr/>
        </p:nvSpPr>
        <p:spPr bwMode="auto">
          <a:xfrm>
            <a:off x="9902825" y="3390900"/>
            <a:ext cx="246063" cy="196850"/>
          </a:xfrm>
          <a:prstGeom prst="triangle">
            <a:avLst>
              <a:gd name="adj" fmla="val 50000"/>
            </a:avLst>
          </a:prstGeom>
          <a:solidFill>
            <a:srgbClr val="CCECFF"/>
          </a:solidFill>
          <a:ln w="9525">
            <a:solidFill>
              <a:schemeClr val="tx1"/>
            </a:solidFill>
            <a:miter lim="800000"/>
            <a:headEnd/>
            <a:tailEnd/>
          </a:ln>
        </p:spPr>
        <p:txBody>
          <a:bodyPr wrap="none" anchor="ctr"/>
          <a:lstStyle/>
          <a:p>
            <a:pPr algn="ctr"/>
            <a:endParaRPr lang="en-US">
              <a:latin typeface="Calibri"/>
              <a:cs typeface="Calibri"/>
            </a:endParaRPr>
          </a:p>
        </p:txBody>
      </p:sp>
      <p:sp>
        <p:nvSpPr>
          <p:cNvPr id="14342" name="Line 11"/>
          <p:cNvSpPr>
            <a:spLocks noChangeShapeType="1"/>
          </p:cNvSpPr>
          <p:nvPr/>
        </p:nvSpPr>
        <p:spPr bwMode="auto">
          <a:xfrm flipH="1">
            <a:off x="9658350" y="3595688"/>
            <a:ext cx="368300" cy="573087"/>
          </a:xfrm>
          <a:prstGeom prst="line">
            <a:avLst/>
          </a:prstGeom>
          <a:noFill/>
          <a:ln w="28575">
            <a:solidFill>
              <a:schemeClr val="tx1"/>
            </a:solidFill>
            <a:round/>
            <a:headEnd/>
            <a:tailEnd type="triangle" w="med" len="med"/>
          </a:ln>
        </p:spPr>
        <p:txBody>
          <a:bodyPr/>
          <a:lstStyle/>
          <a:p>
            <a:endParaRPr lang="en-US">
              <a:latin typeface="Calibri"/>
              <a:cs typeface="Calibri"/>
            </a:endParaRPr>
          </a:p>
        </p:txBody>
      </p:sp>
      <p:sp>
        <p:nvSpPr>
          <p:cNvPr id="14343" name="Oval 13"/>
          <p:cNvSpPr>
            <a:spLocks noChangeArrowheads="1"/>
          </p:cNvSpPr>
          <p:nvPr/>
        </p:nvSpPr>
        <p:spPr bwMode="auto">
          <a:xfrm>
            <a:off x="9575800" y="4168775"/>
            <a:ext cx="204788" cy="204788"/>
          </a:xfrm>
          <a:prstGeom prst="ellipse">
            <a:avLst/>
          </a:prstGeom>
          <a:solidFill>
            <a:srgbClr val="B5E3C8"/>
          </a:solidFill>
          <a:ln w="9525">
            <a:solidFill>
              <a:schemeClr val="tx1"/>
            </a:solidFill>
            <a:round/>
            <a:headEnd/>
            <a:tailEnd/>
          </a:ln>
        </p:spPr>
        <p:txBody>
          <a:bodyPr wrap="none" anchor="ctr"/>
          <a:lstStyle/>
          <a:p>
            <a:endParaRPr lang="en-US">
              <a:latin typeface="Calibri"/>
              <a:cs typeface="Calibri"/>
            </a:endParaRPr>
          </a:p>
        </p:txBody>
      </p:sp>
      <p:sp>
        <p:nvSpPr>
          <p:cNvPr id="14344" name="Line 17"/>
          <p:cNvSpPr>
            <a:spLocks noChangeShapeType="1"/>
          </p:cNvSpPr>
          <p:nvPr/>
        </p:nvSpPr>
        <p:spPr bwMode="auto">
          <a:xfrm flipH="1">
            <a:off x="9353550" y="4373563"/>
            <a:ext cx="307975" cy="612775"/>
          </a:xfrm>
          <a:prstGeom prst="line">
            <a:avLst/>
          </a:prstGeom>
          <a:noFill/>
          <a:ln w="9525">
            <a:solidFill>
              <a:schemeClr val="bg1"/>
            </a:solidFill>
            <a:prstDash val="dash"/>
            <a:round/>
            <a:headEnd/>
            <a:tailEnd type="triangle" w="med" len="med"/>
          </a:ln>
        </p:spPr>
        <p:txBody>
          <a:bodyPr/>
          <a:lstStyle/>
          <a:p>
            <a:endParaRPr lang="en-US">
              <a:latin typeface="Calibri"/>
              <a:cs typeface="Calibri"/>
            </a:endParaRPr>
          </a:p>
        </p:txBody>
      </p:sp>
      <p:sp>
        <p:nvSpPr>
          <p:cNvPr id="14345" name="Text Box 19"/>
          <p:cNvSpPr txBox="1">
            <a:spLocks noChangeArrowheads="1"/>
          </p:cNvSpPr>
          <p:nvPr/>
        </p:nvSpPr>
        <p:spPr bwMode="auto">
          <a:xfrm>
            <a:off x="9829800" y="3695700"/>
            <a:ext cx="762000" cy="366713"/>
          </a:xfrm>
          <a:prstGeom prst="rect">
            <a:avLst/>
          </a:prstGeom>
          <a:noFill/>
          <a:ln w="9525">
            <a:noFill/>
            <a:miter lim="800000"/>
            <a:headEnd/>
            <a:tailEnd/>
          </a:ln>
        </p:spPr>
        <p:txBody>
          <a:bodyPr>
            <a:spAutoFit/>
          </a:bodyPr>
          <a:lstStyle/>
          <a:p>
            <a:pPr>
              <a:spcBef>
                <a:spcPct val="50000"/>
              </a:spcBef>
            </a:pPr>
            <a:r>
              <a:rPr lang="en-US" dirty="0">
                <a:latin typeface="Calibri"/>
                <a:cs typeface="Calibri"/>
                <a:sym typeface="Symbol" pitchFamily="18" charset="2"/>
              </a:rPr>
              <a:t>(s)</a:t>
            </a:r>
            <a:endParaRPr lang="en-US" dirty="0">
              <a:latin typeface="Calibri"/>
              <a:cs typeface="Calibri"/>
            </a:endParaRPr>
          </a:p>
        </p:txBody>
      </p:sp>
      <p:sp>
        <p:nvSpPr>
          <p:cNvPr id="14346" name="Text Box 20"/>
          <p:cNvSpPr txBox="1">
            <a:spLocks noChangeArrowheads="1"/>
          </p:cNvSpPr>
          <p:nvPr/>
        </p:nvSpPr>
        <p:spPr bwMode="auto">
          <a:xfrm>
            <a:off x="10134600" y="3252788"/>
            <a:ext cx="204788" cy="366712"/>
          </a:xfrm>
          <a:prstGeom prst="rect">
            <a:avLst/>
          </a:prstGeom>
          <a:noFill/>
          <a:ln w="9525">
            <a:noFill/>
            <a:miter lim="800000"/>
            <a:headEnd/>
            <a:tailEnd/>
          </a:ln>
        </p:spPr>
        <p:txBody>
          <a:bodyPr>
            <a:spAutoFit/>
          </a:bodyPr>
          <a:lstStyle/>
          <a:p>
            <a:pPr>
              <a:spcBef>
                <a:spcPct val="50000"/>
              </a:spcBef>
            </a:pPr>
            <a:r>
              <a:rPr lang="en-US" dirty="0">
                <a:solidFill>
                  <a:srgbClr val="3333FF"/>
                </a:solidFill>
                <a:latin typeface="Calibri"/>
                <a:cs typeface="Calibri"/>
              </a:rPr>
              <a:t>s</a:t>
            </a:r>
          </a:p>
        </p:txBody>
      </p:sp>
      <p:sp>
        <p:nvSpPr>
          <p:cNvPr id="14347" name="Text Box 21"/>
          <p:cNvSpPr txBox="1">
            <a:spLocks noChangeArrowheads="1"/>
          </p:cNvSpPr>
          <p:nvPr/>
        </p:nvSpPr>
        <p:spPr bwMode="auto">
          <a:xfrm>
            <a:off x="9753600" y="4076700"/>
            <a:ext cx="887413" cy="366713"/>
          </a:xfrm>
          <a:prstGeom prst="rect">
            <a:avLst/>
          </a:prstGeom>
          <a:noFill/>
          <a:ln w="9525">
            <a:noFill/>
            <a:miter lim="800000"/>
            <a:headEnd/>
            <a:tailEnd/>
          </a:ln>
        </p:spPr>
        <p:txBody>
          <a:bodyPr>
            <a:spAutoFit/>
          </a:bodyPr>
          <a:lstStyle/>
          <a:p>
            <a:pPr>
              <a:spcBef>
                <a:spcPct val="50000"/>
              </a:spcBef>
            </a:pPr>
            <a:r>
              <a:rPr lang="en-US" dirty="0">
                <a:solidFill>
                  <a:srgbClr val="008000"/>
                </a:solidFill>
                <a:latin typeface="Calibri"/>
                <a:cs typeface="Calibri"/>
              </a:rPr>
              <a:t>s, </a:t>
            </a:r>
            <a:r>
              <a:rPr lang="en-US" dirty="0">
                <a:solidFill>
                  <a:srgbClr val="008000"/>
                </a:solidFill>
                <a:latin typeface="Calibri"/>
                <a:cs typeface="Calibri"/>
                <a:sym typeface="Symbol" pitchFamily="18" charset="2"/>
              </a:rPr>
              <a:t>(s)</a:t>
            </a:r>
          </a:p>
        </p:txBody>
      </p:sp>
      <p:pic>
        <p:nvPicPr>
          <p:cNvPr id="60" name="Picture 59" descr="txp_fig"/>
          <p:cNvPicPr>
            <a:picLocks noChangeAspect="1"/>
          </p:cNvPicPr>
          <p:nvPr>
            <p:custDataLst>
              <p:tags r:id="rId1"/>
            </p:custDataLst>
          </p:nvPr>
        </p:nvPicPr>
        <p:blipFill>
          <a:blip r:embed="rId9" cstate="print"/>
          <a:stretch>
            <a:fillRect/>
          </a:stretch>
        </p:blipFill>
        <p:spPr bwMode="auto">
          <a:xfrm>
            <a:off x="1548658" y="5407025"/>
            <a:ext cx="3454166" cy="765990"/>
          </a:xfrm>
          <a:prstGeom prst="rect">
            <a:avLst/>
          </a:prstGeom>
          <a:noFill/>
          <a:ln/>
          <a:effectLst/>
        </p:spPr>
      </p:pic>
      <p:grpSp>
        <p:nvGrpSpPr>
          <p:cNvPr id="2" name="Group 28"/>
          <p:cNvGrpSpPr>
            <a:grpSpLocks/>
          </p:cNvGrpSpPr>
          <p:nvPr/>
        </p:nvGrpSpPr>
        <p:grpSpPr bwMode="auto">
          <a:xfrm>
            <a:off x="9661525" y="4373563"/>
            <a:ext cx="854075" cy="910669"/>
            <a:chOff x="7223125" y="3529013"/>
            <a:chExt cx="854075" cy="910669"/>
          </a:xfrm>
        </p:grpSpPr>
        <p:sp>
          <p:nvSpPr>
            <p:cNvPr id="14373" name="Line 18"/>
            <p:cNvSpPr>
              <a:spLocks noChangeShapeType="1"/>
            </p:cNvSpPr>
            <p:nvPr/>
          </p:nvSpPr>
          <p:spPr bwMode="auto">
            <a:xfrm>
              <a:off x="7223125" y="3529013"/>
              <a:ext cx="296863" cy="612775"/>
            </a:xfrm>
            <a:prstGeom prst="line">
              <a:avLst/>
            </a:prstGeom>
            <a:noFill/>
            <a:ln w="28575">
              <a:solidFill>
                <a:schemeClr val="tx1"/>
              </a:solidFill>
              <a:round/>
              <a:headEnd/>
              <a:tailEnd type="triangle" w="med" len="med"/>
            </a:ln>
          </p:spPr>
          <p:txBody>
            <a:bodyPr/>
            <a:lstStyle/>
            <a:p>
              <a:endParaRPr lang="en-US">
                <a:latin typeface="Calibri"/>
                <a:cs typeface="Calibri"/>
              </a:endParaRPr>
            </a:p>
          </p:txBody>
        </p:sp>
        <p:sp>
          <p:nvSpPr>
            <p:cNvPr id="14374" name="AutoShape 23"/>
            <p:cNvSpPr>
              <a:spLocks noChangeArrowheads="1"/>
            </p:cNvSpPr>
            <p:nvPr/>
          </p:nvSpPr>
          <p:spPr bwMode="auto">
            <a:xfrm>
              <a:off x="7383463" y="4151313"/>
              <a:ext cx="244475" cy="195262"/>
            </a:xfrm>
            <a:prstGeom prst="triangle">
              <a:avLst>
                <a:gd name="adj" fmla="val 50000"/>
              </a:avLst>
            </a:prstGeom>
            <a:solidFill>
              <a:srgbClr val="CCECFF"/>
            </a:solidFill>
            <a:ln w="9525">
              <a:solidFill>
                <a:schemeClr val="tx1"/>
              </a:solidFill>
              <a:miter lim="800000"/>
              <a:headEnd/>
              <a:tailEnd/>
            </a:ln>
          </p:spPr>
          <p:txBody>
            <a:bodyPr wrap="none" anchor="ctr"/>
            <a:lstStyle/>
            <a:p>
              <a:pPr algn="r" rtl="1"/>
              <a:endParaRPr lang="en-US">
                <a:latin typeface="Calibri"/>
                <a:cs typeface="Calibri"/>
              </a:endParaRPr>
            </a:p>
          </p:txBody>
        </p:sp>
        <p:sp>
          <p:nvSpPr>
            <p:cNvPr id="14375" name="Text Box 24"/>
            <p:cNvSpPr txBox="1">
              <a:spLocks noChangeArrowheads="1"/>
            </p:cNvSpPr>
            <p:nvPr/>
          </p:nvSpPr>
          <p:spPr bwMode="auto">
            <a:xfrm>
              <a:off x="7551738" y="4070350"/>
              <a:ext cx="525462" cy="369332"/>
            </a:xfrm>
            <a:prstGeom prst="rect">
              <a:avLst/>
            </a:prstGeom>
            <a:noFill/>
            <a:ln w="9525">
              <a:noFill/>
              <a:miter lim="800000"/>
              <a:headEnd/>
              <a:tailEnd/>
            </a:ln>
          </p:spPr>
          <p:txBody>
            <a:bodyPr>
              <a:spAutoFit/>
            </a:bodyPr>
            <a:lstStyle/>
            <a:p>
              <a:pPr algn="r" rtl="1">
                <a:spcBef>
                  <a:spcPct val="50000"/>
                </a:spcBef>
              </a:pPr>
              <a:r>
                <a:rPr lang="en-US" dirty="0">
                  <a:solidFill>
                    <a:srgbClr val="3333FF"/>
                  </a:solidFill>
                  <a:latin typeface="Calibri"/>
                  <a:cs typeface="Calibri"/>
                </a:rPr>
                <a:t>s</a:t>
              </a:r>
              <a:r>
                <a:rPr lang="en-US" baseline="-25000" dirty="0">
                  <a:solidFill>
                    <a:srgbClr val="3333FF"/>
                  </a:solidFill>
                  <a:latin typeface="Calibri"/>
                  <a:cs typeface="Calibri"/>
                </a:rPr>
                <a:t>1</a:t>
              </a:r>
              <a:r>
                <a:rPr lang="en-US" dirty="0">
                  <a:solidFill>
                    <a:srgbClr val="3333FF"/>
                  </a:solidFill>
                  <a:latin typeface="Calibri"/>
                  <a:cs typeface="Calibri"/>
                </a:rPr>
                <a:t>'</a:t>
              </a:r>
            </a:p>
          </p:txBody>
        </p:sp>
      </p:grpSp>
      <p:pic>
        <p:nvPicPr>
          <p:cNvPr id="56" name="Picture 55" descr="txp_fig"/>
          <p:cNvPicPr>
            <a:picLocks noChangeAspect="1"/>
          </p:cNvPicPr>
          <p:nvPr>
            <p:custDataLst>
              <p:tags r:id="rId2"/>
            </p:custDataLst>
          </p:nvPr>
        </p:nvPicPr>
        <p:blipFill>
          <a:blip r:embed="rId10" cstate="print"/>
          <a:stretch>
            <a:fillRect/>
          </a:stretch>
        </p:blipFill>
        <p:spPr bwMode="auto">
          <a:xfrm>
            <a:off x="1587933" y="3308350"/>
            <a:ext cx="5118817" cy="375602"/>
          </a:xfrm>
          <a:prstGeom prst="rect">
            <a:avLst/>
          </a:prstGeom>
          <a:noFill/>
          <a:ln/>
          <a:effectLst/>
        </p:spPr>
      </p:pic>
      <p:pic>
        <p:nvPicPr>
          <p:cNvPr id="57" name="Picture 56" descr="txp_fig"/>
          <p:cNvPicPr>
            <a:picLocks noChangeAspect="1"/>
          </p:cNvPicPr>
          <p:nvPr>
            <p:custDataLst>
              <p:tags r:id="rId3"/>
            </p:custDataLst>
          </p:nvPr>
        </p:nvPicPr>
        <p:blipFill>
          <a:blip r:embed="rId11" cstate="print"/>
          <a:stretch>
            <a:fillRect/>
          </a:stretch>
        </p:blipFill>
        <p:spPr bwMode="auto">
          <a:xfrm>
            <a:off x="1575088" y="3862387"/>
            <a:ext cx="5117520" cy="375507"/>
          </a:xfrm>
          <a:prstGeom prst="rect">
            <a:avLst/>
          </a:prstGeom>
          <a:noFill/>
          <a:ln/>
          <a:effectLst/>
        </p:spPr>
      </p:pic>
      <p:pic>
        <p:nvPicPr>
          <p:cNvPr id="61" name="Picture 60" descr="txp_fig"/>
          <p:cNvPicPr>
            <a:picLocks noChangeAspect="1"/>
          </p:cNvPicPr>
          <p:nvPr>
            <p:custDataLst>
              <p:tags r:id="rId4"/>
            </p:custDataLst>
          </p:nvPr>
        </p:nvPicPr>
        <p:blipFill>
          <a:blip r:embed="rId12" cstate="print"/>
          <a:stretch>
            <a:fillRect/>
          </a:stretch>
        </p:blipFill>
        <p:spPr bwMode="auto">
          <a:xfrm>
            <a:off x="1590229" y="4603750"/>
            <a:ext cx="5117396" cy="375498"/>
          </a:xfrm>
          <a:prstGeom prst="rect">
            <a:avLst/>
          </a:prstGeom>
          <a:noFill/>
          <a:ln/>
          <a:effectLst/>
        </p:spPr>
      </p:pic>
      <p:pic>
        <p:nvPicPr>
          <p:cNvPr id="52" name="Picture 51" descr="txp_fig"/>
          <p:cNvPicPr>
            <a:picLocks noChangeAspect="1"/>
          </p:cNvPicPr>
          <p:nvPr>
            <p:custDataLst>
              <p:tags r:id="rId5"/>
            </p:custDataLst>
          </p:nvPr>
        </p:nvPicPr>
        <p:blipFill>
          <a:blip r:embed="rId13" cstate="print"/>
          <a:stretch>
            <a:fillRect/>
          </a:stretch>
        </p:blipFill>
        <p:spPr bwMode="auto">
          <a:xfrm>
            <a:off x="1833411" y="4391025"/>
            <a:ext cx="330501" cy="60336"/>
          </a:xfrm>
          <a:prstGeom prst="rect">
            <a:avLst/>
          </a:prstGeom>
          <a:noFill/>
          <a:ln/>
          <a:effectLst/>
        </p:spPr>
      </p:pic>
      <p:pic>
        <p:nvPicPr>
          <p:cNvPr id="55" name="Picture 54" descr="txp_fig"/>
          <p:cNvPicPr>
            <a:picLocks noChangeAspect="1"/>
          </p:cNvPicPr>
          <p:nvPr>
            <p:custDataLst>
              <p:tags r:id="rId6"/>
            </p:custDataLst>
          </p:nvPr>
        </p:nvPicPr>
        <p:blipFill>
          <a:blip r:embed="rId14" cstate="print"/>
          <a:stretch>
            <a:fillRect/>
          </a:stretch>
        </p:blipFill>
        <p:spPr bwMode="auto">
          <a:xfrm>
            <a:off x="1494115" y="1905000"/>
            <a:ext cx="7416560" cy="645897"/>
          </a:xfrm>
          <a:prstGeom prst="rect">
            <a:avLst/>
          </a:prstGeom>
          <a:noFill/>
          <a:ln/>
          <a:effectLst/>
        </p:spPr>
      </p:pic>
      <p:sp>
        <p:nvSpPr>
          <p:cNvPr id="14355" name="Line 17"/>
          <p:cNvSpPr>
            <a:spLocks noChangeShapeType="1"/>
          </p:cNvSpPr>
          <p:nvPr/>
        </p:nvSpPr>
        <p:spPr bwMode="auto">
          <a:xfrm flipH="1">
            <a:off x="8610600" y="4206875"/>
            <a:ext cx="307975" cy="612775"/>
          </a:xfrm>
          <a:prstGeom prst="line">
            <a:avLst/>
          </a:prstGeom>
          <a:noFill/>
          <a:ln w="9525">
            <a:solidFill>
              <a:schemeClr val="bg1"/>
            </a:solidFill>
            <a:prstDash val="dash"/>
            <a:round/>
            <a:headEnd/>
            <a:tailEnd type="triangle" w="med" len="med"/>
          </a:ln>
        </p:spPr>
        <p:txBody>
          <a:bodyPr/>
          <a:lstStyle/>
          <a:p>
            <a:endParaRPr lang="en-US">
              <a:latin typeface="Calibri"/>
              <a:cs typeface="Calibri"/>
            </a:endParaRPr>
          </a:p>
        </p:txBody>
      </p:sp>
      <p:sp>
        <p:nvSpPr>
          <p:cNvPr id="42" name="Line 18"/>
          <p:cNvSpPr>
            <a:spLocks noChangeShapeType="1"/>
          </p:cNvSpPr>
          <p:nvPr/>
        </p:nvSpPr>
        <p:spPr bwMode="auto">
          <a:xfrm flipH="1">
            <a:off x="9215438" y="4395788"/>
            <a:ext cx="461962" cy="615950"/>
          </a:xfrm>
          <a:prstGeom prst="line">
            <a:avLst/>
          </a:prstGeom>
          <a:noFill/>
          <a:ln w="28575">
            <a:solidFill>
              <a:schemeClr val="tx1"/>
            </a:solidFill>
            <a:round/>
            <a:headEnd/>
            <a:tailEnd type="triangle" w="med" len="med"/>
          </a:ln>
        </p:spPr>
        <p:txBody>
          <a:bodyPr/>
          <a:lstStyle/>
          <a:p>
            <a:endParaRPr lang="en-US">
              <a:latin typeface="Calibri"/>
              <a:cs typeface="Calibri"/>
            </a:endParaRPr>
          </a:p>
        </p:txBody>
      </p:sp>
      <p:sp>
        <p:nvSpPr>
          <p:cNvPr id="43" name="AutoShape 23"/>
          <p:cNvSpPr>
            <a:spLocks noChangeArrowheads="1"/>
          </p:cNvSpPr>
          <p:nvPr/>
        </p:nvSpPr>
        <p:spPr bwMode="auto">
          <a:xfrm>
            <a:off x="9078913" y="5021263"/>
            <a:ext cx="244475" cy="195262"/>
          </a:xfrm>
          <a:prstGeom prst="triangle">
            <a:avLst>
              <a:gd name="adj" fmla="val 50000"/>
            </a:avLst>
          </a:prstGeom>
          <a:solidFill>
            <a:srgbClr val="CCECFF"/>
          </a:solidFill>
          <a:ln w="9525">
            <a:solidFill>
              <a:schemeClr val="tx1"/>
            </a:solidFill>
            <a:miter lim="800000"/>
            <a:headEnd/>
            <a:tailEnd/>
          </a:ln>
        </p:spPr>
        <p:txBody>
          <a:bodyPr wrap="none" anchor="ctr"/>
          <a:lstStyle/>
          <a:p>
            <a:pPr algn="r" rtl="1"/>
            <a:endParaRPr lang="en-US">
              <a:latin typeface="Calibri"/>
              <a:cs typeface="Calibri"/>
            </a:endParaRPr>
          </a:p>
        </p:txBody>
      </p:sp>
      <p:sp>
        <p:nvSpPr>
          <p:cNvPr id="44" name="Text Box 24"/>
          <p:cNvSpPr txBox="1">
            <a:spLocks noChangeArrowheads="1"/>
          </p:cNvSpPr>
          <p:nvPr/>
        </p:nvSpPr>
        <p:spPr bwMode="auto">
          <a:xfrm>
            <a:off x="9247188" y="4940300"/>
            <a:ext cx="525462" cy="369888"/>
          </a:xfrm>
          <a:prstGeom prst="rect">
            <a:avLst/>
          </a:prstGeom>
          <a:noFill/>
          <a:ln w="9525">
            <a:noFill/>
            <a:miter lim="800000"/>
            <a:headEnd/>
            <a:tailEnd/>
          </a:ln>
        </p:spPr>
        <p:txBody>
          <a:bodyPr>
            <a:spAutoFit/>
          </a:bodyPr>
          <a:lstStyle/>
          <a:p>
            <a:pPr algn="r" rtl="1">
              <a:spcBef>
                <a:spcPct val="50000"/>
              </a:spcBef>
            </a:pPr>
            <a:r>
              <a:rPr lang="en-US" dirty="0">
                <a:solidFill>
                  <a:srgbClr val="3333FF"/>
                </a:solidFill>
                <a:latin typeface="Calibri"/>
                <a:cs typeface="Calibri"/>
              </a:rPr>
              <a:t>s</a:t>
            </a:r>
            <a:r>
              <a:rPr lang="en-US" baseline="-25000" dirty="0">
                <a:solidFill>
                  <a:srgbClr val="3333FF"/>
                </a:solidFill>
                <a:latin typeface="Calibri"/>
                <a:cs typeface="Calibri"/>
              </a:rPr>
              <a:t>2</a:t>
            </a:r>
            <a:r>
              <a:rPr lang="en-US" dirty="0">
                <a:solidFill>
                  <a:srgbClr val="3333FF"/>
                </a:solidFill>
                <a:latin typeface="Calibri"/>
                <a:cs typeface="Calibri"/>
              </a:rPr>
              <a:t>'</a:t>
            </a:r>
          </a:p>
        </p:txBody>
      </p:sp>
      <p:sp>
        <p:nvSpPr>
          <p:cNvPr id="14359" name="Line 17"/>
          <p:cNvSpPr>
            <a:spLocks noChangeShapeType="1"/>
          </p:cNvSpPr>
          <p:nvPr/>
        </p:nvSpPr>
        <p:spPr bwMode="auto">
          <a:xfrm flipH="1">
            <a:off x="10115550" y="4395788"/>
            <a:ext cx="307975" cy="612775"/>
          </a:xfrm>
          <a:prstGeom prst="line">
            <a:avLst/>
          </a:prstGeom>
          <a:noFill/>
          <a:ln w="9525">
            <a:solidFill>
              <a:schemeClr val="bg1"/>
            </a:solidFill>
            <a:prstDash val="dash"/>
            <a:round/>
            <a:headEnd/>
            <a:tailEnd type="triangle" w="med" len="med"/>
          </a:ln>
        </p:spPr>
        <p:txBody>
          <a:bodyPr/>
          <a:lstStyle/>
          <a:p>
            <a:endParaRPr lang="en-US">
              <a:latin typeface="Calibri"/>
              <a:cs typeface="Calibri"/>
            </a:endParaRPr>
          </a:p>
        </p:txBody>
      </p:sp>
      <p:sp>
        <p:nvSpPr>
          <p:cNvPr id="46" name="Line 18"/>
          <p:cNvSpPr>
            <a:spLocks noChangeShapeType="1"/>
          </p:cNvSpPr>
          <p:nvPr/>
        </p:nvSpPr>
        <p:spPr bwMode="auto">
          <a:xfrm>
            <a:off x="9677400" y="4395788"/>
            <a:ext cx="1042988" cy="612775"/>
          </a:xfrm>
          <a:prstGeom prst="line">
            <a:avLst/>
          </a:prstGeom>
          <a:noFill/>
          <a:ln w="28575">
            <a:solidFill>
              <a:schemeClr val="tx1"/>
            </a:solidFill>
            <a:round/>
            <a:headEnd/>
            <a:tailEnd type="triangle" w="med" len="med"/>
          </a:ln>
        </p:spPr>
        <p:txBody>
          <a:bodyPr/>
          <a:lstStyle/>
          <a:p>
            <a:endParaRPr lang="en-US">
              <a:latin typeface="Calibri"/>
              <a:cs typeface="Calibri"/>
            </a:endParaRPr>
          </a:p>
        </p:txBody>
      </p:sp>
      <p:sp>
        <p:nvSpPr>
          <p:cNvPr id="47" name="AutoShape 23"/>
          <p:cNvSpPr>
            <a:spLocks noChangeArrowheads="1"/>
          </p:cNvSpPr>
          <p:nvPr/>
        </p:nvSpPr>
        <p:spPr bwMode="auto">
          <a:xfrm>
            <a:off x="10583863" y="5018088"/>
            <a:ext cx="244475" cy="195262"/>
          </a:xfrm>
          <a:prstGeom prst="triangle">
            <a:avLst>
              <a:gd name="adj" fmla="val 50000"/>
            </a:avLst>
          </a:prstGeom>
          <a:solidFill>
            <a:srgbClr val="CCECFF"/>
          </a:solidFill>
          <a:ln w="9525">
            <a:solidFill>
              <a:schemeClr val="tx1"/>
            </a:solidFill>
            <a:miter lim="800000"/>
            <a:headEnd/>
            <a:tailEnd/>
          </a:ln>
        </p:spPr>
        <p:txBody>
          <a:bodyPr wrap="none" anchor="ctr"/>
          <a:lstStyle/>
          <a:p>
            <a:pPr algn="r" rtl="1"/>
            <a:endParaRPr lang="en-US">
              <a:latin typeface="Calibri"/>
              <a:cs typeface="Calibri"/>
            </a:endParaRPr>
          </a:p>
        </p:txBody>
      </p:sp>
      <p:sp>
        <p:nvSpPr>
          <p:cNvPr id="48" name="Text Box 24"/>
          <p:cNvSpPr txBox="1">
            <a:spLocks noChangeArrowheads="1"/>
          </p:cNvSpPr>
          <p:nvPr/>
        </p:nvSpPr>
        <p:spPr bwMode="auto">
          <a:xfrm>
            <a:off x="10752138" y="4937125"/>
            <a:ext cx="525462" cy="369332"/>
          </a:xfrm>
          <a:prstGeom prst="rect">
            <a:avLst/>
          </a:prstGeom>
          <a:noFill/>
          <a:ln w="9525">
            <a:noFill/>
            <a:miter lim="800000"/>
            <a:headEnd/>
            <a:tailEnd/>
          </a:ln>
        </p:spPr>
        <p:txBody>
          <a:bodyPr>
            <a:spAutoFit/>
          </a:bodyPr>
          <a:lstStyle/>
          <a:p>
            <a:pPr algn="r" rtl="1">
              <a:spcBef>
                <a:spcPct val="50000"/>
              </a:spcBef>
            </a:pPr>
            <a:r>
              <a:rPr lang="en-US" dirty="0">
                <a:solidFill>
                  <a:srgbClr val="3333FF"/>
                </a:solidFill>
                <a:latin typeface="Calibri"/>
                <a:cs typeface="Calibri"/>
              </a:rPr>
              <a:t>s</a:t>
            </a:r>
            <a:r>
              <a:rPr lang="en-US" baseline="-25000" dirty="0">
                <a:solidFill>
                  <a:srgbClr val="3333FF"/>
                </a:solidFill>
                <a:latin typeface="Calibri"/>
                <a:cs typeface="Calibri"/>
              </a:rPr>
              <a:t>3</a:t>
            </a:r>
            <a:r>
              <a:rPr lang="en-US" dirty="0">
                <a:solidFill>
                  <a:srgbClr val="3333FF"/>
                </a:solidFill>
                <a:latin typeface="Calibri"/>
                <a:cs typeface="Calibri"/>
              </a:rPr>
              <a:t>'</a:t>
            </a:r>
          </a:p>
        </p:txBody>
      </p:sp>
      <p:grpSp>
        <p:nvGrpSpPr>
          <p:cNvPr id="3" name="Group 44"/>
          <p:cNvGrpSpPr>
            <a:grpSpLocks/>
          </p:cNvGrpSpPr>
          <p:nvPr/>
        </p:nvGrpSpPr>
        <p:grpSpPr bwMode="auto">
          <a:xfrm>
            <a:off x="8799513" y="4425950"/>
            <a:ext cx="1716087" cy="860425"/>
            <a:chOff x="6172200" y="2978150"/>
            <a:chExt cx="1716088" cy="860425"/>
          </a:xfrm>
        </p:grpSpPr>
        <p:grpSp>
          <p:nvGrpSpPr>
            <p:cNvPr id="14365" name="Group 14"/>
            <p:cNvGrpSpPr>
              <a:grpSpLocks/>
            </p:cNvGrpSpPr>
            <p:nvPr/>
          </p:nvGrpSpPr>
          <p:grpSpPr bwMode="auto">
            <a:xfrm>
              <a:off x="6210300" y="2978150"/>
              <a:ext cx="1677988" cy="612775"/>
              <a:chOff x="1536" y="2400"/>
              <a:chExt cx="1584" cy="624"/>
            </a:xfrm>
          </p:grpSpPr>
          <p:sp>
            <p:nvSpPr>
              <p:cNvPr id="14369" name="Line 15"/>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14370" name="Line 16"/>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14371" name="Line 17"/>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a:latin typeface="Calibri"/>
                  <a:cs typeface="Calibri"/>
                </a:endParaRPr>
              </a:p>
            </p:txBody>
          </p:sp>
          <p:sp>
            <p:nvSpPr>
              <p:cNvPr id="14372" name="Line 18"/>
              <p:cNvSpPr>
                <a:spLocks noChangeShapeType="1"/>
              </p:cNvSpPr>
              <p:nvPr/>
            </p:nvSpPr>
            <p:spPr bwMode="auto">
              <a:xfrm>
                <a:off x="2312" y="2400"/>
                <a:ext cx="280" cy="624"/>
              </a:xfrm>
              <a:prstGeom prst="line">
                <a:avLst/>
              </a:prstGeom>
              <a:noFill/>
              <a:ln w="28575">
                <a:solidFill>
                  <a:schemeClr val="tx1"/>
                </a:solidFill>
                <a:round/>
                <a:headEnd/>
                <a:tailEnd type="triangle" w="med" len="med"/>
              </a:ln>
            </p:spPr>
            <p:txBody>
              <a:bodyPr/>
              <a:lstStyle/>
              <a:p>
                <a:endParaRPr lang="en-US">
                  <a:latin typeface="Calibri"/>
                  <a:cs typeface="Calibri"/>
                </a:endParaRPr>
              </a:p>
            </p:txBody>
          </p:sp>
        </p:grpSp>
        <p:sp>
          <p:nvSpPr>
            <p:cNvPr id="14366" name="Text Box 22"/>
            <p:cNvSpPr txBox="1">
              <a:spLocks noChangeArrowheads="1"/>
            </p:cNvSpPr>
            <p:nvPr/>
          </p:nvSpPr>
          <p:spPr bwMode="auto">
            <a:xfrm>
              <a:off x="6172200" y="3135313"/>
              <a:ext cx="1257300" cy="369887"/>
            </a:xfrm>
            <a:prstGeom prst="rect">
              <a:avLst/>
            </a:prstGeom>
            <a:noFill/>
            <a:ln w="9525">
              <a:noFill/>
              <a:miter lim="800000"/>
              <a:headEnd/>
              <a:tailEnd/>
            </a:ln>
          </p:spPr>
          <p:txBody>
            <a:bodyPr>
              <a:spAutoFit/>
            </a:bodyPr>
            <a:lstStyle/>
            <a:p>
              <a:pPr>
                <a:spcBef>
                  <a:spcPct val="50000"/>
                </a:spcBef>
              </a:pPr>
              <a:r>
                <a:rPr lang="en-US" dirty="0">
                  <a:latin typeface="Calibri"/>
                  <a:cs typeface="Calibri"/>
                </a:rPr>
                <a:t>s,</a:t>
              </a:r>
              <a:r>
                <a:rPr lang="en-US" dirty="0">
                  <a:latin typeface="Calibri"/>
                  <a:cs typeface="Calibri"/>
                  <a:sym typeface="Symbol" pitchFamily="18" charset="2"/>
                </a:rPr>
                <a:t> (s)</a:t>
              </a:r>
              <a:r>
                <a:rPr lang="en-US" dirty="0">
                  <a:latin typeface="Calibri"/>
                  <a:cs typeface="Calibri"/>
                </a:rPr>
                <a:t>,s’</a:t>
              </a:r>
            </a:p>
          </p:txBody>
        </p:sp>
        <p:sp>
          <p:nvSpPr>
            <p:cNvPr id="14367" name="AutoShape 23"/>
            <p:cNvSpPr>
              <a:spLocks noChangeArrowheads="1"/>
            </p:cNvSpPr>
            <p:nvPr/>
          </p:nvSpPr>
          <p:spPr bwMode="auto">
            <a:xfrm>
              <a:off x="7192963" y="3567112"/>
              <a:ext cx="244475" cy="195263"/>
            </a:xfrm>
            <a:prstGeom prst="triangle">
              <a:avLst>
                <a:gd name="adj" fmla="val 50000"/>
              </a:avLst>
            </a:prstGeom>
            <a:solidFill>
              <a:srgbClr val="CCECFF"/>
            </a:solidFill>
            <a:ln w="9525">
              <a:solidFill>
                <a:schemeClr val="tx1"/>
              </a:solidFill>
              <a:miter lim="800000"/>
              <a:headEnd/>
              <a:tailEnd/>
            </a:ln>
          </p:spPr>
          <p:txBody>
            <a:bodyPr wrap="none" anchor="ctr"/>
            <a:lstStyle/>
            <a:p>
              <a:pPr algn="r" rtl="1"/>
              <a:endParaRPr lang="en-US">
                <a:latin typeface="Calibri"/>
                <a:cs typeface="Calibri"/>
              </a:endParaRPr>
            </a:p>
          </p:txBody>
        </p:sp>
        <p:sp>
          <p:nvSpPr>
            <p:cNvPr id="14368" name="Text Box 24"/>
            <p:cNvSpPr txBox="1">
              <a:spLocks noChangeArrowheads="1"/>
            </p:cNvSpPr>
            <p:nvPr/>
          </p:nvSpPr>
          <p:spPr bwMode="auto">
            <a:xfrm>
              <a:off x="7421563" y="3471863"/>
              <a:ext cx="373062" cy="366712"/>
            </a:xfrm>
            <a:prstGeom prst="rect">
              <a:avLst/>
            </a:prstGeom>
            <a:noFill/>
            <a:ln w="9525">
              <a:noFill/>
              <a:miter lim="800000"/>
              <a:headEnd/>
              <a:tailEnd/>
            </a:ln>
          </p:spPr>
          <p:txBody>
            <a:bodyPr>
              <a:spAutoFit/>
            </a:bodyPr>
            <a:lstStyle/>
            <a:p>
              <a:pPr algn="r" rtl="1">
                <a:spcBef>
                  <a:spcPct val="50000"/>
                </a:spcBef>
              </a:pPr>
              <a:r>
                <a:rPr lang="en-US" dirty="0">
                  <a:solidFill>
                    <a:srgbClr val="3333FF"/>
                  </a:solidFill>
                  <a:latin typeface="Calibri"/>
                  <a:cs typeface="Calibri"/>
                </a:rPr>
                <a:t>s'</a:t>
              </a:r>
            </a:p>
          </p:txBody>
        </p:sp>
      </p:grpSp>
      <p:sp>
        <p:nvSpPr>
          <p:cNvPr id="49" name="TextBox 48"/>
          <p:cNvSpPr txBox="1">
            <a:spLocks noChangeArrowheads="1"/>
          </p:cNvSpPr>
          <p:nvPr/>
        </p:nvSpPr>
        <p:spPr bwMode="auto">
          <a:xfrm>
            <a:off x="8610600" y="5562600"/>
            <a:ext cx="2971800" cy="1015663"/>
          </a:xfrm>
          <a:prstGeom prst="rect">
            <a:avLst/>
          </a:prstGeom>
          <a:noFill/>
          <a:ln w="9525">
            <a:noFill/>
            <a:miter lim="800000"/>
            <a:headEnd/>
            <a:tailEnd/>
          </a:ln>
        </p:spPr>
        <p:txBody>
          <a:bodyPr wrap="square">
            <a:spAutoFit/>
          </a:bodyPr>
          <a:lstStyle/>
          <a:p>
            <a:pPr algn="ctr"/>
            <a:r>
              <a:rPr lang="en-US" sz="2000" i="1" dirty="0">
                <a:latin typeface="Calibri"/>
                <a:cs typeface="Calibri"/>
              </a:rPr>
              <a:t>Almost!  But we can’t rewind time to get sample after sample from state s.</a:t>
            </a:r>
          </a:p>
        </p:txBody>
      </p:sp>
      <p:pic>
        <p:nvPicPr>
          <p:cNvPr id="26626" name="Picture 2"/>
          <p:cNvPicPr>
            <a:picLocks noChangeAspect="1" noChangeArrowheads="1"/>
          </p:cNvPicPr>
          <p:nvPr/>
        </p:nvPicPr>
        <p:blipFill>
          <a:blip r:embed="rId15">
            <a:extLst>
              <a:ext uri="{28A0092B-C50C-407E-A947-70E740481C1C}">
                <a14:useLocalDpi xmlns:a14="http://schemas.microsoft.com/office/drawing/2010/main" val="0"/>
              </a:ext>
            </a:extLst>
          </a:blip>
          <a:stretch>
            <a:fillRect/>
          </a:stretch>
        </p:blipFill>
        <p:spPr bwMode="auto">
          <a:xfrm>
            <a:off x="7543800" y="2978480"/>
            <a:ext cx="4191000" cy="3688570"/>
          </a:xfrm>
          <a:prstGeom prst="rect">
            <a:avLst/>
          </a:prstGeom>
          <a:noFill/>
        </p:spPr>
      </p:pic>
    </p:spTree>
    <p:extLst>
      <p:ext uri="{BB962C8B-B14F-4D97-AF65-F5344CB8AC3E}">
        <p14:creationId xmlns:p14="http://schemas.microsoft.com/office/powerpoint/2010/main" val="466850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675">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34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34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34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34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34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34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nodeType="clickEffect">
                                  <p:stCondLst>
                                    <p:cond delay="0"/>
                                  </p:stCondLst>
                                  <p:childTnLst>
                                    <p:set>
                                      <p:cBhvr>
                                        <p:cTn id="26" dur="1" fill="hold">
                                          <p:stCondLst>
                                            <p:cond delay="0"/>
                                          </p:stCondLst>
                                        </p:cTn>
                                        <p:tgtEl>
                                          <p:spTgt spid="3"/>
                                        </p:tgtEl>
                                        <p:attrNameLst>
                                          <p:attrName>style.visibility</p:attrName>
                                        </p:attrNameLst>
                                      </p:cBhvr>
                                      <p:to>
                                        <p:strVal val="hidden"/>
                                      </p:to>
                                    </p:set>
                                  </p:childTnLst>
                                </p:cTn>
                              </p:par>
                              <p:par>
                                <p:cTn id="27" presetID="1" presetClass="entr" presetSubtype="0" fill="hold" nodeType="withEffect">
                                  <p:stCondLst>
                                    <p:cond delay="0"/>
                                  </p:stCondLst>
                                  <p:childTnLst>
                                    <p:set>
                                      <p:cBhvr>
                                        <p:cTn id="28" dur="1" fill="hold">
                                          <p:stCondLst>
                                            <p:cond delay="0"/>
                                          </p:stCondLst>
                                        </p:cTn>
                                        <p:tgtEl>
                                          <p:spTgt spid="5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4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6"/>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52"/>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61"/>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60"/>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49"/>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266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41" grpId="0" animBg="1"/>
      <p:bldP spid="14342" grpId="0" animBg="1"/>
      <p:bldP spid="14343" grpId="0" animBg="1"/>
      <p:bldP spid="14345" grpId="0"/>
      <p:bldP spid="14346" grpId="0"/>
      <p:bldP spid="14347" grpId="0"/>
      <p:bldP spid="42" grpId="0" animBg="1"/>
      <p:bldP spid="43" grpId="0" animBg="1"/>
      <p:bldP spid="44" grpId="0"/>
      <p:bldP spid="46" grpId="0" animBg="1"/>
      <p:bldP spid="47" grpId="0" animBg="1"/>
      <p:bldP spid="48" grpId="0"/>
      <p:bldP spid="49" grpId="0"/>
    </p:bld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Temporal Difference Learning</a:t>
            </a:r>
          </a:p>
        </p:txBody>
      </p:sp>
      <p:pic>
        <p:nvPicPr>
          <p:cNvPr id="41987" name="Picture 3" descr="C:\Users\Dan\Dropbox\Office\CS 188\Ketrina Art\RL\TemporalDifference.png"/>
          <p:cNvPicPr>
            <a:picLocks noChangeAspect="1" noChangeArrowheads="1"/>
          </p:cNvPicPr>
          <p:nvPr/>
        </p:nvPicPr>
        <p:blipFill>
          <a:blip r:embed="rId2" cstate="print"/>
          <a:srcRect/>
          <a:stretch>
            <a:fillRect/>
          </a:stretch>
        </p:blipFill>
        <p:spPr bwMode="auto">
          <a:xfrm>
            <a:off x="3429000" y="1447572"/>
            <a:ext cx="5480050" cy="5029428"/>
          </a:xfrm>
          <a:prstGeom prst="rect">
            <a:avLst/>
          </a:prstGeom>
          <a:noFill/>
        </p:spPr>
      </p:pic>
    </p:spTree>
    <p:extLst>
      <p:ext uri="{BB962C8B-B14F-4D97-AF65-F5344CB8AC3E}">
        <p14:creationId xmlns:p14="http://schemas.microsoft.com/office/powerpoint/2010/main" val="1500145697"/>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r>
              <a:rPr lang="en-US" dirty="0">
                <a:latin typeface="Calibri"/>
                <a:cs typeface="Calibri"/>
              </a:rPr>
              <a:t>Temporal Difference Learning</a:t>
            </a:r>
          </a:p>
        </p:txBody>
      </p:sp>
      <p:sp>
        <p:nvSpPr>
          <p:cNvPr id="15363" name="Rectangle 3"/>
          <p:cNvSpPr>
            <a:spLocks noGrp="1" noChangeArrowheads="1"/>
          </p:cNvSpPr>
          <p:nvPr>
            <p:ph idx="1"/>
          </p:nvPr>
        </p:nvSpPr>
        <p:spPr>
          <a:xfrm>
            <a:off x="457200" y="1295400"/>
            <a:ext cx="8686800" cy="2819400"/>
          </a:xfrm>
        </p:spPr>
        <p:txBody>
          <a:bodyPr/>
          <a:lstStyle/>
          <a:p>
            <a:r>
              <a:rPr lang="en-US" sz="2400" dirty="0">
                <a:latin typeface="Calibri"/>
                <a:cs typeface="Calibri"/>
              </a:rPr>
              <a:t>Big idea: learn from every experience!</a:t>
            </a:r>
          </a:p>
          <a:p>
            <a:pPr lvl="1"/>
            <a:r>
              <a:rPr lang="en-US" sz="2000" dirty="0">
                <a:latin typeface="Calibri"/>
                <a:cs typeface="Calibri"/>
              </a:rPr>
              <a:t>Update V(s) each time we experience a transition (s, a, s’, r)</a:t>
            </a:r>
          </a:p>
          <a:p>
            <a:pPr lvl="1"/>
            <a:r>
              <a:rPr lang="en-US" sz="2000" dirty="0">
                <a:latin typeface="Calibri"/>
                <a:cs typeface="Calibri"/>
              </a:rPr>
              <a:t>Likely outcomes s’ will contribute updates more often</a:t>
            </a:r>
          </a:p>
          <a:p>
            <a:pPr lvl="1">
              <a:buFont typeface="Wingdings" pitchFamily="2" charset="2"/>
              <a:buNone/>
            </a:pPr>
            <a:endParaRPr lang="en-US" sz="2000" dirty="0">
              <a:latin typeface="Calibri"/>
              <a:cs typeface="Calibri"/>
            </a:endParaRPr>
          </a:p>
          <a:p>
            <a:r>
              <a:rPr lang="en-US" sz="2400" dirty="0">
                <a:latin typeface="Calibri"/>
                <a:cs typeface="Calibri"/>
              </a:rPr>
              <a:t>Temporal difference learning of values</a:t>
            </a:r>
          </a:p>
          <a:p>
            <a:pPr lvl="1"/>
            <a:r>
              <a:rPr lang="en-US" sz="2000" dirty="0">
                <a:latin typeface="Calibri"/>
                <a:cs typeface="Calibri"/>
              </a:rPr>
              <a:t>Policy still fixed, still doing evaluation!</a:t>
            </a:r>
          </a:p>
          <a:p>
            <a:pPr lvl="1"/>
            <a:r>
              <a:rPr lang="en-US" sz="2000" dirty="0">
                <a:latin typeface="Calibri"/>
                <a:cs typeface="Calibri"/>
              </a:rPr>
              <a:t>Move values toward value of whatever successor occurs: running average</a:t>
            </a:r>
          </a:p>
          <a:p>
            <a:pPr lvl="1"/>
            <a:endParaRPr lang="en-US" sz="2000" dirty="0">
              <a:latin typeface="Calibri"/>
              <a:cs typeface="Calibri"/>
            </a:endParaRPr>
          </a:p>
          <a:p>
            <a:pPr lvl="1"/>
            <a:endParaRPr lang="en-US" sz="2000" dirty="0">
              <a:latin typeface="Calibri"/>
              <a:cs typeface="Calibri"/>
            </a:endParaRPr>
          </a:p>
          <a:p>
            <a:pPr lvl="1"/>
            <a:endParaRPr lang="en-US" sz="2000" dirty="0">
              <a:latin typeface="Calibri"/>
              <a:cs typeface="Calibri"/>
            </a:endParaRPr>
          </a:p>
          <a:p>
            <a:pPr lvl="1"/>
            <a:endParaRPr lang="en-US" sz="2000" dirty="0">
              <a:latin typeface="Calibri"/>
              <a:cs typeface="Calibri"/>
            </a:endParaRPr>
          </a:p>
          <a:p>
            <a:endParaRPr lang="en-US" sz="2400" dirty="0">
              <a:latin typeface="Calibri"/>
              <a:cs typeface="Calibri"/>
            </a:endParaRPr>
          </a:p>
        </p:txBody>
      </p:sp>
      <p:pic>
        <p:nvPicPr>
          <p:cNvPr id="23" name="Picture 22" descr="txp_fig"/>
          <p:cNvPicPr>
            <a:picLocks noChangeAspect="1"/>
          </p:cNvPicPr>
          <p:nvPr>
            <p:custDataLst>
              <p:tags r:id="rId1"/>
            </p:custDataLst>
          </p:nvPr>
        </p:nvPicPr>
        <p:blipFill>
          <a:blip r:embed="rId6" cstate="print"/>
          <a:stretch>
            <a:fillRect/>
          </a:stretch>
        </p:blipFill>
        <p:spPr bwMode="auto">
          <a:xfrm>
            <a:off x="4425795" y="4329000"/>
            <a:ext cx="4789797" cy="330611"/>
          </a:xfrm>
          <a:prstGeom prst="rect">
            <a:avLst/>
          </a:prstGeom>
          <a:noFill/>
          <a:ln/>
          <a:effectLst/>
        </p:spPr>
      </p:pic>
      <p:pic>
        <p:nvPicPr>
          <p:cNvPr id="24" name="Picture 23" descr="txp_fig"/>
          <p:cNvPicPr>
            <a:picLocks noChangeAspect="1"/>
          </p:cNvPicPr>
          <p:nvPr>
            <p:custDataLst>
              <p:tags r:id="rId2"/>
            </p:custDataLst>
          </p:nvPr>
        </p:nvPicPr>
        <p:blipFill>
          <a:blip r:embed="rId7" cstate="print"/>
          <a:stretch>
            <a:fillRect/>
          </a:stretch>
        </p:blipFill>
        <p:spPr bwMode="auto">
          <a:xfrm>
            <a:off x="4422769" y="5087825"/>
            <a:ext cx="5181610" cy="300083"/>
          </a:xfrm>
          <a:prstGeom prst="rect">
            <a:avLst/>
          </a:prstGeom>
          <a:noFill/>
          <a:ln/>
          <a:effectLst/>
        </p:spPr>
      </p:pic>
      <p:grpSp>
        <p:nvGrpSpPr>
          <p:cNvPr id="22" name="Group 21"/>
          <p:cNvGrpSpPr/>
          <p:nvPr/>
        </p:nvGrpSpPr>
        <p:grpSpPr>
          <a:xfrm>
            <a:off x="9296402" y="1371600"/>
            <a:ext cx="1857674" cy="2366665"/>
            <a:chOff x="9532815" y="1447800"/>
            <a:chExt cx="1575852" cy="2007625"/>
          </a:xfrm>
        </p:grpSpPr>
        <p:sp>
          <p:nvSpPr>
            <p:cNvPr id="15367" name="AutoShape 7"/>
            <p:cNvSpPr>
              <a:spLocks noChangeArrowheads="1"/>
            </p:cNvSpPr>
            <p:nvPr/>
          </p:nvSpPr>
          <p:spPr bwMode="auto">
            <a:xfrm>
              <a:off x="10310812" y="1585913"/>
              <a:ext cx="246063" cy="196850"/>
            </a:xfrm>
            <a:prstGeom prst="triangle">
              <a:avLst>
                <a:gd name="adj" fmla="val 50000"/>
              </a:avLst>
            </a:prstGeom>
            <a:solidFill>
              <a:srgbClr val="CCECFF"/>
            </a:solidFill>
            <a:ln w="9525">
              <a:solidFill>
                <a:schemeClr val="tx1"/>
              </a:solidFill>
              <a:miter lim="800000"/>
              <a:headEnd/>
              <a:tailEnd/>
            </a:ln>
          </p:spPr>
          <p:txBody>
            <a:bodyPr wrap="none" anchor="ctr"/>
            <a:lstStyle/>
            <a:p>
              <a:pPr algn="ctr"/>
              <a:endParaRPr lang="en-US" sz="2400">
                <a:latin typeface="Calibri"/>
                <a:cs typeface="Calibri"/>
              </a:endParaRPr>
            </a:p>
          </p:txBody>
        </p:sp>
        <p:sp>
          <p:nvSpPr>
            <p:cNvPr id="15368" name="Line 11"/>
            <p:cNvSpPr>
              <a:spLocks noChangeShapeType="1"/>
            </p:cNvSpPr>
            <p:nvPr/>
          </p:nvSpPr>
          <p:spPr bwMode="auto">
            <a:xfrm flipH="1">
              <a:off x="10066337" y="1790700"/>
              <a:ext cx="368300" cy="573088"/>
            </a:xfrm>
            <a:prstGeom prst="line">
              <a:avLst/>
            </a:prstGeom>
            <a:noFill/>
            <a:ln w="28575">
              <a:solidFill>
                <a:schemeClr val="tx1"/>
              </a:solidFill>
              <a:round/>
              <a:headEnd/>
              <a:tailEnd type="triangle" w="med" len="med"/>
            </a:ln>
          </p:spPr>
          <p:txBody>
            <a:bodyPr/>
            <a:lstStyle/>
            <a:p>
              <a:endParaRPr lang="en-US" sz="2400">
                <a:latin typeface="Calibri"/>
                <a:cs typeface="Calibri"/>
              </a:endParaRPr>
            </a:p>
          </p:txBody>
        </p:sp>
        <p:sp>
          <p:nvSpPr>
            <p:cNvPr id="15369" name="Oval 13"/>
            <p:cNvSpPr>
              <a:spLocks noChangeArrowheads="1"/>
            </p:cNvSpPr>
            <p:nvPr/>
          </p:nvSpPr>
          <p:spPr bwMode="auto">
            <a:xfrm>
              <a:off x="9983787" y="2363788"/>
              <a:ext cx="204788" cy="204787"/>
            </a:xfrm>
            <a:prstGeom prst="ellipse">
              <a:avLst/>
            </a:prstGeom>
            <a:solidFill>
              <a:srgbClr val="B5E3C8"/>
            </a:solidFill>
            <a:ln w="9525">
              <a:solidFill>
                <a:schemeClr val="tx1"/>
              </a:solidFill>
              <a:round/>
              <a:headEnd/>
              <a:tailEnd/>
            </a:ln>
          </p:spPr>
          <p:txBody>
            <a:bodyPr wrap="none" anchor="ctr"/>
            <a:lstStyle/>
            <a:p>
              <a:endParaRPr lang="en-US" sz="2400">
                <a:latin typeface="Calibri"/>
                <a:cs typeface="Calibri"/>
              </a:endParaRPr>
            </a:p>
          </p:txBody>
        </p:sp>
        <p:sp>
          <p:nvSpPr>
            <p:cNvPr id="15370" name="Line 17"/>
            <p:cNvSpPr>
              <a:spLocks noChangeShapeType="1"/>
            </p:cNvSpPr>
            <p:nvPr/>
          </p:nvSpPr>
          <p:spPr bwMode="auto">
            <a:xfrm flipH="1">
              <a:off x="9761537" y="2568575"/>
              <a:ext cx="307975" cy="612775"/>
            </a:xfrm>
            <a:prstGeom prst="line">
              <a:avLst/>
            </a:prstGeom>
            <a:noFill/>
            <a:ln w="9525">
              <a:solidFill>
                <a:schemeClr val="bg1"/>
              </a:solidFill>
              <a:prstDash val="dash"/>
              <a:round/>
              <a:headEnd/>
              <a:tailEnd type="triangle" w="med" len="med"/>
            </a:ln>
          </p:spPr>
          <p:txBody>
            <a:bodyPr/>
            <a:lstStyle/>
            <a:p>
              <a:endParaRPr lang="en-US" sz="2400">
                <a:latin typeface="Calibri"/>
                <a:cs typeface="Calibri"/>
              </a:endParaRPr>
            </a:p>
          </p:txBody>
        </p:sp>
        <p:sp>
          <p:nvSpPr>
            <p:cNvPr id="15371" name="Line 18"/>
            <p:cNvSpPr>
              <a:spLocks noChangeShapeType="1"/>
            </p:cNvSpPr>
            <p:nvPr/>
          </p:nvSpPr>
          <p:spPr bwMode="auto">
            <a:xfrm>
              <a:off x="10069512" y="2568575"/>
              <a:ext cx="296863" cy="612775"/>
            </a:xfrm>
            <a:prstGeom prst="line">
              <a:avLst/>
            </a:prstGeom>
            <a:noFill/>
            <a:ln w="28575">
              <a:solidFill>
                <a:schemeClr val="tx1"/>
              </a:solidFill>
              <a:round/>
              <a:headEnd/>
              <a:tailEnd type="triangle" w="med" len="med"/>
            </a:ln>
          </p:spPr>
          <p:txBody>
            <a:bodyPr/>
            <a:lstStyle/>
            <a:p>
              <a:endParaRPr lang="en-US" sz="2400">
                <a:latin typeface="Calibri"/>
                <a:cs typeface="Calibri"/>
              </a:endParaRPr>
            </a:p>
          </p:txBody>
        </p:sp>
        <p:sp>
          <p:nvSpPr>
            <p:cNvPr id="15372" name="Text Box 19"/>
            <p:cNvSpPr txBox="1">
              <a:spLocks noChangeArrowheads="1"/>
            </p:cNvSpPr>
            <p:nvPr/>
          </p:nvSpPr>
          <p:spPr bwMode="auto">
            <a:xfrm>
              <a:off x="9532815" y="1835639"/>
              <a:ext cx="762001" cy="391627"/>
            </a:xfrm>
            <a:prstGeom prst="rect">
              <a:avLst/>
            </a:prstGeom>
            <a:noFill/>
            <a:ln w="9525">
              <a:noFill/>
              <a:miter lim="800000"/>
              <a:headEnd/>
              <a:tailEnd/>
            </a:ln>
          </p:spPr>
          <p:txBody>
            <a:bodyPr>
              <a:spAutoFit/>
            </a:bodyPr>
            <a:lstStyle/>
            <a:p>
              <a:pPr>
                <a:spcBef>
                  <a:spcPct val="50000"/>
                </a:spcBef>
              </a:pPr>
              <a:r>
                <a:rPr lang="en-US" sz="2400" dirty="0">
                  <a:latin typeface="Calibri"/>
                  <a:cs typeface="Calibri"/>
                  <a:sym typeface="Symbol" pitchFamily="18" charset="2"/>
                </a:rPr>
                <a:t>(s)</a:t>
              </a:r>
              <a:endParaRPr lang="en-US" sz="2400" dirty="0">
                <a:latin typeface="Calibri"/>
                <a:cs typeface="Calibri"/>
              </a:endParaRPr>
            </a:p>
          </p:txBody>
        </p:sp>
        <p:sp>
          <p:nvSpPr>
            <p:cNvPr id="15373" name="Text Box 20"/>
            <p:cNvSpPr txBox="1">
              <a:spLocks noChangeArrowheads="1"/>
            </p:cNvSpPr>
            <p:nvPr/>
          </p:nvSpPr>
          <p:spPr bwMode="auto">
            <a:xfrm>
              <a:off x="10542587" y="1447800"/>
              <a:ext cx="204788" cy="391627"/>
            </a:xfrm>
            <a:prstGeom prst="rect">
              <a:avLst/>
            </a:prstGeom>
            <a:noFill/>
            <a:ln w="9525">
              <a:noFill/>
              <a:miter lim="800000"/>
              <a:headEnd/>
              <a:tailEnd/>
            </a:ln>
          </p:spPr>
          <p:txBody>
            <a:bodyPr>
              <a:spAutoFit/>
            </a:bodyPr>
            <a:lstStyle/>
            <a:p>
              <a:pPr>
                <a:spcBef>
                  <a:spcPct val="50000"/>
                </a:spcBef>
              </a:pPr>
              <a:r>
                <a:rPr lang="en-US" sz="2400">
                  <a:solidFill>
                    <a:srgbClr val="3333FF"/>
                  </a:solidFill>
                  <a:latin typeface="Calibri"/>
                  <a:cs typeface="Calibri"/>
                </a:rPr>
                <a:t>s</a:t>
              </a:r>
            </a:p>
          </p:txBody>
        </p:sp>
        <p:sp>
          <p:nvSpPr>
            <p:cNvPr id="15374" name="Text Box 21"/>
            <p:cNvSpPr txBox="1">
              <a:spLocks noChangeArrowheads="1"/>
            </p:cNvSpPr>
            <p:nvPr/>
          </p:nvSpPr>
          <p:spPr bwMode="auto">
            <a:xfrm>
              <a:off x="10221254" y="2245854"/>
              <a:ext cx="887413" cy="391627"/>
            </a:xfrm>
            <a:prstGeom prst="rect">
              <a:avLst/>
            </a:prstGeom>
            <a:noFill/>
            <a:ln w="9525">
              <a:noFill/>
              <a:miter lim="800000"/>
              <a:headEnd/>
              <a:tailEnd/>
            </a:ln>
          </p:spPr>
          <p:txBody>
            <a:bodyPr>
              <a:spAutoFit/>
            </a:bodyPr>
            <a:lstStyle/>
            <a:p>
              <a:pPr>
                <a:spcBef>
                  <a:spcPct val="50000"/>
                </a:spcBef>
              </a:pPr>
              <a:r>
                <a:rPr lang="en-US" sz="2400" dirty="0">
                  <a:solidFill>
                    <a:srgbClr val="008000"/>
                  </a:solidFill>
                  <a:latin typeface="Calibri"/>
                  <a:cs typeface="Calibri"/>
                </a:rPr>
                <a:t>s, </a:t>
              </a:r>
              <a:r>
                <a:rPr lang="en-US" sz="2400" dirty="0">
                  <a:solidFill>
                    <a:srgbClr val="008000"/>
                  </a:solidFill>
                  <a:latin typeface="Calibri"/>
                  <a:cs typeface="Calibri"/>
                  <a:sym typeface="Symbol" pitchFamily="18" charset="2"/>
                </a:rPr>
                <a:t>(s)</a:t>
              </a:r>
            </a:p>
          </p:txBody>
        </p:sp>
        <p:sp>
          <p:nvSpPr>
            <p:cNvPr id="15375" name="AutoShape 23"/>
            <p:cNvSpPr>
              <a:spLocks noChangeArrowheads="1"/>
            </p:cNvSpPr>
            <p:nvPr/>
          </p:nvSpPr>
          <p:spPr bwMode="auto">
            <a:xfrm>
              <a:off x="10229850" y="3190875"/>
              <a:ext cx="244475" cy="195263"/>
            </a:xfrm>
            <a:prstGeom prst="triangle">
              <a:avLst>
                <a:gd name="adj" fmla="val 50000"/>
              </a:avLst>
            </a:prstGeom>
            <a:solidFill>
              <a:srgbClr val="CCECFF"/>
            </a:solidFill>
            <a:ln w="9525">
              <a:solidFill>
                <a:schemeClr val="tx1"/>
              </a:solidFill>
              <a:miter lim="800000"/>
              <a:headEnd/>
              <a:tailEnd/>
            </a:ln>
          </p:spPr>
          <p:txBody>
            <a:bodyPr wrap="none" anchor="ctr"/>
            <a:lstStyle/>
            <a:p>
              <a:pPr algn="r" rtl="1"/>
              <a:endParaRPr lang="en-US" sz="2400">
                <a:latin typeface="Calibri"/>
                <a:cs typeface="Calibri"/>
              </a:endParaRPr>
            </a:p>
          </p:txBody>
        </p:sp>
        <p:sp>
          <p:nvSpPr>
            <p:cNvPr id="15376" name="Text Box 24"/>
            <p:cNvSpPr txBox="1">
              <a:spLocks noChangeArrowheads="1"/>
            </p:cNvSpPr>
            <p:nvPr/>
          </p:nvSpPr>
          <p:spPr bwMode="auto">
            <a:xfrm>
              <a:off x="10308492" y="3063798"/>
              <a:ext cx="525463" cy="391627"/>
            </a:xfrm>
            <a:prstGeom prst="rect">
              <a:avLst/>
            </a:prstGeom>
            <a:noFill/>
            <a:ln w="9525">
              <a:noFill/>
              <a:miter lim="800000"/>
              <a:headEnd/>
              <a:tailEnd/>
            </a:ln>
          </p:spPr>
          <p:txBody>
            <a:bodyPr>
              <a:spAutoFit/>
            </a:bodyPr>
            <a:lstStyle/>
            <a:p>
              <a:pPr algn="r" rtl="1">
                <a:spcBef>
                  <a:spcPct val="50000"/>
                </a:spcBef>
              </a:pPr>
              <a:r>
                <a:rPr lang="en-US" sz="2400" dirty="0">
                  <a:solidFill>
                    <a:srgbClr val="3333FF"/>
                  </a:solidFill>
                  <a:latin typeface="Calibri"/>
                  <a:cs typeface="Calibri"/>
                </a:rPr>
                <a:t>s’</a:t>
              </a:r>
            </a:p>
          </p:txBody>
        </p:sp>
        <p:sp>
          <p:nvSpPr>
            <p:cNvPr id="15377" name="Line 17"/>
            <p:cNvSpPr>
              <a:spLocks noChangeShapeType="1"/>
            </p:cNvSpPr>
            <p:nvPr/>
          </p:nvSpPr>
          <p:spPr bwMode="auto">
            <a:xfrm flipH="1">
              <a:off x="10523537" y="2590800"/>
              <a:ext cx="307975" cy="612775"/>
            </a:xfrm>
            <a:prstGeom prst="line">
              <a:avLst/>
            </a:prstGeom>
            <a:noFill/>
            <a:ln w="9525">
              <a:solidFill>
                <a:schemeClr val="bg1"/>
              </a:solidFill>
              <a:prstDash val="dash"/>
              <a:round/>
              <a:headEnd/>
              <a:tailEnd type="triangle" w="med" len="med"/>
            </a:ln>
          </p:spPr>
          <p:txBody>
            <a:bodyPr/>
            <a:lstStyle/>
            <a:p>
              <a:endParaRPr lang="en-US" sz="2400">
                <a:latin typeface="Calibri"/>
                <a:cs typeface="Calibri"/>
              </a:endParaRPr>
            </a:p>
          </p:txBody>
        </p:sp>
      </p:grpSp>
      <p:pic>
        <p:nvPicPr>
          <p:cNvPr id="25" name="Picture 24" descr="txp_fig"/>
          <p:cNvPicPr>
            <a:picLocks noChangeAspect="1"/>
          </p:cNvPicPr>
          <p:nvPr>
            <p:custDataLst>
              <p:tags r:id="rId3"/>
            </p:custDataLst>
          </p:nvPr>
        </p:nvPicPr>
        <p:blipFill>
          <a:blip r:embed="rId8" cstate="print"/>
          <a:stretch>
            <a:fillRect/>
          </a:stretch>
        </p:blipFill>
        <p:spPr bwMode="auto">
          <a:xfrm>
            <a:off x="4422619" y="5845062"/>
            <a:ext cx="5331136" cy="300029"/>
          </a:xfrm>
          <a:prstGeom prst="rect">
            <a:avLst/>
          </a:prstGeom>
          <a:noFill/>
          <a:ln/>
          <a:effectLst/>
        </p:spPr>
      </p:pic>
      <p:sp>
        <p:nvSpPr>
          <p:cNvPr id="15379" name="TextBox 19"/>
          <p:cNvSpPr txBox="1">
            <a:spLocks noChangeArrowheads="1"/>
          </p:cNvSpPr>
          <p:nvPr/>
        </p:nvSpPr>
        <p:spPr bwMode="auto">
          <a:xfrm>
            <a:off x="1868487" y="4271473"/>
            <a:ext cx="2061783" cy="461665"/>
          </a:xfrm>
          <a:prstGeom prst="rect">
            <a:avLst/>
          </a:prstGeom>
          <a:noFill/>
          <a:ln w="9525">
            <a:noFill/>
            <a:miter lim="800000"/>
            <a:headEnd/>
            <a:tailEnd/>
          </a:ln>
        </p:spPr>
        <p:txBody>
          <a:bodyPr wrap="none">
            <a:spAutoFit/>
          </a:bodyPr>
          <a:lstStyle/>
          <a:p>
            <a:r>
              <a:rPr lang="en-US" sz="2400" dirty="0">
                <a:latin typeface="Calibri"/>
                <a:cs typeface="Calibri"/>
              </a:rPr>
              <a:t>Sample of V(s):</a:t>
            </a:r>
          </a:p>
        </p:txBody>
      </p:sp>
      <p:sp>
        <p:nvSpPr>
          <p:cNvPr id="15380" name="TextBox 21"/>
          <p:cNvSpPr txBox="1">
            <a:spLocks noChangeArrowheads="1"/>
          </p:cNvSpPr>
          <p:nvPr/>
        </p:nvSpPr>
        <p:spPr bwMode="auto">
          <a:xfrm>
            <a:off x="1873007" y="4978400"/>
            <a:ext cx="2065374" cy="461665"/>
          </a:xfrm>
          <a:prstGeom prst="rect">
            <a:avLst/>
          </a:prstGeom>
          <a:noFill/>
          <a:ln w="9525">
            <a:noFill/>
            <a:miter lim="800000"/>
            <a:headEnd/>
            <a:tailEnd/>
          </a:ln>
        </p:spPr>
        <p:txBody>
          <a:bodyPr wrap="none">
            <a:spAutoFit/>
          </a:bodyPr>
          <a:lstStyle/>
          <a:p>
            <a:r>
              <a:rPr lang="en-US" sz="2400" dirty="0">
                <a:latin typeface="Calibri"/>
                <a:cs typeface="Calibri"/>
              </a:rPr>
              <a:t>Update to V(s):</a:t>
            </a:r>
          </a:p>
        </p:txBody>
      </p:sp>
      <p:sp>
        <p:nvSpPr>
          <p:cNvPr id="15381" name="TextBox 22"/>
          <p:cNvSpPr txBox="1">
            <a:spLocks noChangeArrowheads="1"/>
          </p:cNvSpPr>
          <p:nvPr/>
        </p:nvSpPr>
        <p:spPr bwMode="auto">
          <a:xfrm>
            <a:off x="1881799" y="5730875"/>
            <a:ext cx="1906484" cy="461665"/>
          </a:xfrm>
          <a:prstGeom prst="rect">
            <a:avLst/>
          </a:prstGeom>
          <a:noFill/>
          <a:ln w="9525">
            <a:noFill/>
            <a:miter lim="800000"/>
            <a:headEnd/>
            <a:tailEnd/>
          </a:ln>
        </p:spPr>
        <p:txBody>
          <a:bodyPr wrap="none">
            <a:spAutoFit/>
          </a:bodyPr>
          <a:lstStyle/>
          <a:p>
            <a:r>
              <a:rPr lang="en-US" sz="2400" dirty="0">
                <a:latin typeface="Calibri"/>
                <a:cs typeface="Calibri"/>
              </a:rPr>
              <a:t>Same update:</a:t>
            </a:r>
          </a:p>
        </p:txBody>
      </p:sp>
    </p:spTree>
    <p:extLst>
      <p:ext uri="{BB962C8B-B14F-4D97-AF65-F5344CB8AC3E}">
        <p14:creationId xmlns:p14="http://schemas.microsoft.com/office/powerpoint/2010/main" val="1517074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36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36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36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37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38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38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79" grpId="0"/>
      <p:bldP spid="15380" grpId="0"/>
      <p:bldP spid="15381"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p:txBody>
          <a:bodyPr/>
          <a:lstStyle/>
          <a:p>
            <a:r>
              <a:rPr lang="en-US"/>
              <a:t>Exponential Moving Average</a:t>
            </a:r>
          </a:p>
        </p:txBody>
      </p:sp>
      <p:sp>
        <p:nvSpPr>
          <p:cNvPr id="16387" name="Content Placeholder 2"/>
          <p:cNvSpPr>
            <a:spLocks noGrp="1"/>
          </p:cNvSpPr>
          <p:nvPr>
            <p:ph idx="1"/>
          </p:nvPr>
        </p:nvSpPr>
        <p:spPr>
          <a:xfrm>
            <a:off x="457200" y="1371600"/>
            <a:ext cx="11201400" cy="4876800"/>
          </a:xfrm>
        </p:spPr>
        <p:txBody>
          <a:bodyPr/>
          <a:lstStyle/>
          <a:p>
            <a:r>
              <a:rPr lang="en-US" sz="2800" dirty="0"/>
              <a:t>Exponential moving average </a:t>
            </a:r>
          </a:p>
          <a:p>
            <a:pPr lvl="1"/>
            <a:r>
              <a:rPr lang="en-US" sz="2400" dirty="0"/>
              <a:t>The running interpolation update:</a:t>
            </a:r>
          </a:p>
          <a:p>
            <a:pPr lvl="4"/>
            <a:endParaRPr lang="en-US" sz="1600" dirty="0"/>
          </a:p>
          <a:p>
            <a:pPr lvl="1"/>
            <a:r>
              <a:rPr lang="en-US" sz="2400" dirty="0"/>
              <a:t>Makes recent samples more important:</a:t>
            </a:r>
          </a:p>
          <a:p>
            <a:pPr lvl="2"/>
            <a:endParaRPr lang="en-US" sz="2000" dirty="0"/>
          </a:p>
          <a:p>
            <a:pPr lvl="2"/>
            <a:endParaRPr lang="en-US" sz="2000" dirty="0"/>
          </a:p>
          <a:p>
            <a:pPr lvl="2"/>
            <a:endParaRPr lang="en-US" sz="2000" dirty="0"/>
          </a:p>
          <a:p>
            <a:pPr lvl="2"/>
            <a:endParaRPr lang="en-US" sz="2000" dirty="0"/>
          </a:p>
          <a:p>
            <a:pPr lvl="1"/>
            <a:r>
              <a:rPr lang="en-US" sz="2400" dirty="0"/>
              <a:t>Forgets about the past (distant past values were wrong anyway)</a:t>
            </a:r>
          </a:p>
          <a:p>
            <a:pPr lvl="1"/>
            <a:endParaRPr lang="en-US" sz="2400" dirty="0"/>
          </a:p>
          <a:p>
            <a:r>
              <a:rPr lang="en-US" sz="2800" dirty="0"/>
              <a:t>Decreasing learning rate (alpha) can give converging averages</a:t>
            </a:r>
          </a:p>
          <a:p>
            <a:endParaRPr lang="en-US" sz="2800" dirty="0"/>
          </a:p>
        </p:txBody>
      </p:sp>
      <p:pic>
        <p:nvPicPr>
          <p:cNvPr id="16389" name="Picture 2" descr="\\.host\Shared Folders\Shared with PC\exp_moving_avg.png"/>
          <p:cNvPicPr>
            <a:picLocks noChangeAspect="1" noChangeArrowheads="1"/>
          </p:cNvPicPr>
          <p:nvPr/>
        </p:nvPicPr>
        <p:blipFill>
          <a:blip r:embed="rId2" cstate="print">
            <a:duotone>
              <a:prstClr val="black"/>
              <a:schemeClr val="tx1">
                <a:tint val="45000"/>
                <a:satMod val="400000"/>
              </a:schemeClr>
            </a:duotone>
          </a:blip>
          <a:srcRect/>
          <a:stretch>
            <a:fillRect/>
          </a:stretch>
        </p:blipFill>
        <p:spPr bwMode="auto">
          <a:xfrm>
            <a:off x="2295525" y="3352800"/>
            <a:ext cx="7229475" cy="876300"/>
          </a:xfrm>
          <a:prstGeom prst="rect">
            <a:avLst/>
          </a:prstGeom>
          <a:noFill/>
          <a:ln w="9525">
            <a:noFill/>
            <a:miter lim="800000"/>
            <a:headEnd/>
            <a:tailEnd/>
          </a:ln>
        </p:spPr>
      </p:pic>
      <p:pic>
        <p:nvPicPr>
          <p:cNvPr id="16390" name="Picture 3" descr="\\.host\Shared Folders\Shared with PC\exp_moving_avg_update.png"/>
          <p:cNvPicPr>
            <a:picLocks noChangeAspect="1" noChangeArrowheads="1"/>
          </p:cNvPicPr>
          <p:nvPr/>
        </p:nvPicPr>
        <p:blipFill>
          <a:blip r:embed="rId3" cstate="print">
            <a:duotone>
              <a:prstClr val="black"/>
              <a:schemeClr val="tx1">
                <a:tint val="45000"/>
                <a:satMod val="400000"/>
              </a:schemeClr>
            </a:duotone>
          </a:blip>
          <a:srcRect/>
          <a:stretch>
            <a:fillRect/>
          </a:stretch>
        </p:blipFill>
        <p:spPr bwMode="auto">
          <a:xfrm>
            <a:off x="5791200" y="1905000"/>
            <a:ext cx="4171950" cy="390525"/>
          </a:xfrm>
          <a:prstGeom prst="rect">
            <a:avLst/>
          </a:prstGeom>
          <a:noFill/>
          <a:ln w="9525">
            <a:noFill/>
            <a:miter lim="800000"/>
            <a:headEnd/>
            <a:tailEnd/>
          </a:ln>
        </p:spPr>
      </p:pic>
    </p:spTree>
    <p:extLst>
      <p:ext uri="{BB962C8B-B14F-4D97-AF65-F5344CB8AC3E}">
        <p14:creationId xmlns:p14="http://schemas.microsoft.com/office/powerpoint/2010/main" val="1836381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38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39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38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38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387">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38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9" name="Table 68"/>
          <p:cNvGraphicFramePr>
            <a:graphicFrameLocks noGrp="1"/>
          </p:cNvGraphicFramePr>
          <p:nvPr/>
        </p:nvGraphicFramePr>
        <p:xfrm>
          <a:off x="9448800" y="2714487"/>
          <a:ext cx="2187564" cy="2086113"/>
        </p:xfrm>
        <a:graphic>
          <a:graphicData uri="http://schemas.openxmlformats.org/drawingml/2006/table">
            <a:tbl>
              <a:tblPr firstRow="1" bandRow="1">
                <a:tableStyleId>{5C22544A-7EE6-4342-B048-85BDC9FD1C3A}</a:tableStyleId>
              </a:tblPr>
              <a:tblGrid>
                <a:gridCol w="729188">
                  <a:extLst>
                    <a:ext uri="{9D8B030D-6E8A-4147-A177-3AD203B41FA5}">
                      <a16:colId xmlns:a16="http://schemas.microsoft.com/office/drawing/2014/main" val="20000"/>
                    </a:ext>
                  </a:extLst>
                </a:gridCol>
                <a:gridCol w="729188">
                  <a:extLst>
                    <a:ext uri="{9D8B030D-6E8A-4147-A177-3AD203B41FA5}">
                      <a16:colId xmlns:a16="http://schemas.microsoft.com/office/drawing/2014/main" val="20001"/>
                    </a:ext>
                  </a:extLst>
                </a:gridCol>
                <a:gridCol w="729188">
                  <a:extLst>
                    <a:ext uri="{9D8B030D-6E8A-4147-A177-3AD203B41FA5}">
                      <a16:colId xmlns:a16="http://schemas.microsoft.com/office/drawing/2014/main" val="20002"/>
                    </a:ext>
                  </a:extLst>
                </a:gridCol>
              </a:tblGrid>
              <a:tr h="695371">
                <a:tc>
                  <a:txBody>
                    <a:bodyPr/>
                    <a:lstStyle/>
                    <a:p>
                      <a:pPr algn="ctr"/>
                      <a:endParaRPr lang="en-US" sz="2600" b="0" dirty="0">
                        <a:solidFill>
                          <a:schemeClr val="tx1"/>
                        </a:solidFill>
                        <a:latin typeface="Calibri" pitchFamily="34" charset="0"/>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endParaRPr lang="en-US" sz="2300" b="0" dirty="0">
                        <a:solidFill>
                          <a:schemeClr val="tx1"/>
                        </a:solidFill>
                        <a:latin typeface="Calibri" pitchFamily="34" charset="0"/>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500" b="0" dirty="0">
                        <a:solidFill>
                          <a:schemeClr val="tx1"/>
                        </a:solidFill>
                        <a:latin typeface="Calibri" pitchFamily="34" charset="0"/>
                      </a:endParaRPr>
                    </a:p>
                  </a:txBody>
                  <a:tcPr marL="68481" marR="68481" marT="34241" marB="34241">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95371">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en-US" sz="26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endParaRPr lang="en-US" sz="2600" b="0" dirty="0">
                        <a:solidFill>
                          <a:schemeClr val="tx1"/>
                        </a:solidFill>
                        <a:latin typeface="Calibri" pitchFamily="34" charset="0"/>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en-US" sz="23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95371">
                <a:tc>
                  <a:txBody>
                    <a:bodyPr/>
                    <a:lstStyle/>
                    <a:p>
                      <a:endParaRPr lang="en-US" sz="1500" b="0" dirty="0">
                        <a:solidFill>
                          <a:schemeClr val="tx1"/>
                        </a:solidFill>
                        <a:latin typeface="Calibri" pitchFamily="34" charset="0"/>
                      </a:endParaRPr>
                    </a:p>
                  </a:txBody>
                  <a:tcPr marL="68481" marR="68481" marT="34241" marB="34241">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en-US" sz="26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500" b="0" dirty="0">
                        <a:solidFill>
                          <a:schemeClr val="tx1"/>
                        </a:solidFill>
                        <a:latin typeface="Calibri" pitchFamily="34" charset="0"/>
                      </a:endParaRPr>
                    </a:p>
                  </a:txBody>
                  <a:tcPr marL="68481" marR="68481" marT="34241" marB="34241">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graphicFrame>
        <p:nvGraphicFramePr>
          <p:cNvPr id="67" name="Table 66"/>
          <p:cNvGraphicFramePr>
            <a:graphicFrameLocks noGrp="1"/>
          </p:cNvGraphicFramePr>
          <p:nvPr/>
        </p:nvGraphicFramePr>
        <p:xfrm>
          <a:off x="6477000" y="2714487"/>
          <a:ext cx="2187564" cy="2086113"/>
        </p:xfrm>
        <a:graphic>
          <a:graphicData uri="http://schemas.openxmlformats.org/drawingml/2006/table">
            <a:tbl>
              <a:tblPr firstRow="1" bandRow="1">
                <a:tableStyleId>{5C22544A-7EE6-4342-B048-85BDC9FD1C3A}</a:tableStyleId>
              </a:tblPr>
              <a:tblGrid>
                <a:gridCol w="729188">
                  <a:extLst>
                    <a:ext uri="{9D8B030D-6E8A-4147-A177-3AD203B41FA5}">
                      <a16:colId xmlns:a16="http://schemas.microsoft.com/office/drawing/2014/main" val="20000"/>
                    </a:ext>
                  </a:extLst>
                </a:gridCol>
                <a:gridCol w="729188">
                  <a:extLst>
                    <a:ext uri="{9D8B030D-6E8A-4147-A177-3AD203B41FA5}">
                      <a16:colId xmlns:a16="http://schemas.microsoft.com/office/drawing/2014/main" val="20001"/>
                    </a:ext>
                  </a:extLst>
                </a:gridCol>
                <a:gridCol w="729188">
                  <a:extLst>
                    <a:ext uri="{9D8B030D-6E8A-4147-A177-3AD203B41FA5}">
                      <a16:colId xmlns:a16="http://schemas.microsoft.com/office/drawing/2014/main" val="20002"/>
                    </a:ext>
                  </a:extLst>
                </a:gridCol>
              </a:tblGrid>
              <a:tr h="695371">
                <a:tc>
                  <a:txBody>
                    <a:bodyPr/>
                    <a:lstStyle/>
                    <a:p>
                      <a:pPr algn="ctr"/>
                      <a:endParaRPr lang="en-US" sz="2600" b="0" dirty="0">
                        <a:solidFill>
                          <a:schemeClr val="tx1"/>
                        </a:solidFill>
                        <a:latin typeface="Calibri" pitchFamily="34" charset="0"/>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endParaRPr lang="en-US" sz="2300" b="0" dirty="0">
                        <a:solidFill>
                          <a:schemeClr val="tx1"/>
                        </a:solidFill>
                        <a:latin typeface="Calibri" pitchFamily="34" charset="0"/>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500" b="0" dirty="0">
                        <a:solidFill>
                          <a:schemeClr val="tx1"/>
                        </a:solidFill>
                        <a:latin typeface="Calibri" pitchFamily="34" charset="0"/>
                      </a:endParaRPr>
                    </a:p>
                  </a:txBody>
                  <a:tcPr marL="68481" marR="68481" marT="34241" marB="34241">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95371">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en-US" sz="26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endParaRPr lang="en-US" sz="2600" b="0" dirty="0">
                        <a:solidFill>
                          <a:schemeClr val="tx1"/>
                        </a:solidFill>
                        <a:latin typeface="Calibri" pitchFamily="34" charset="0"/>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en-US" sz="23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95371">
                <a:tc>
                  <a:txBody>
                    <a:bodyPr/>
                    <a:lstStyle/>
                    <a:p>
                      <a:endParaRPr lang="en-US" sz="1500" b="0" dirty="0">
                        <a:solidFill>
                          <a:schemeClr val="tx1"/>
                        </a:solidFill>
                        <a:latin typeface="Calibri" pitchFamily="34" charset="0"/>
                      </a:endParaRPr>
                    </a:p>
                  </a:txBody>
                  <a:tcPr marL="68481" marR="68481" marT="34241" marB="34241">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en-US" sz="26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500" b="0" dirty="0">
                        <a:solidFill>
                          <a:schemeClr val="tx1"/>
                        </a:solidFill>
                        <a:latin typeface="Calibri" pitchFamily="34" charset="0"/>
                      </a:endParaRPr>
                    </a:p>
                  </a:txBody>
                  <a:tcPr marL="68481" marR="68481" marT="34241" marB="34241">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2" name="Title 1"/>
          <p:cNvSpPr>
            <a:spLocks noGrp="1"/>
          </p:cNvSpPr>
          <p:nvPr>
            <p:ph type="title"/>
          </p:nvPr>
        </p:nvSpPr>
        <p:spPr/>
        <p:txBody>
          <a:bodyPr/>
          <a:lstStyle/>
          <a:p>
            <a:r>
              <a:rPr lang="en-US" dirty="0">
                <a:latin typeface="Calibri"/>
                <a:cs typeface="Calibri"/>
              </a:rPr>
              <a:t>Example: Temporal Difference Learning</a:t>
            </a:r>
          </a:p>
        </p:txBody>
      </p:sp>
      <p:sp>
        <p:nvSpPr>
          <p:cNvPr id="14" name="Text Box 13"/>
          <p:cNvSpPr txBox="1">
            <a:spLocks noChangeArrowheads="1"/>
          </p:cNvSpPr>
          <p:nvPr/>
        </p:nvSpPr>
        <p:spPr bwMode="auto">
          <a:xfrm>
            <a:off x="457200" y="5105400"/>
            <a:ext cx="2362200" cy="369332"/>
          </a:xfrm>
          <a:prstGeom prst="rect">
            <a:avLst/>
          </a:prstGeom>
          <a:noFill/>
          <a:ln w="9525">
            <a:noFill/>
            <a:miter lim="800000"/>
            <a:headEnd/>
            <a:tailEnd/>
          </a:ln>
        </p:spPr>
        <p:txBody>
          <a:bodyPr wrap="square">
            <a:spAutoFit/>
          </a:bodyPr>
          <a:lstStyle/>
          <a:p>
            <a:pPr algn="ctr">
              <a:spcBef>
                <a:spcPct val="50000"/>
              </a:spcBef>
            </a:pPr>
            <a:r>
              <a:rPr lang="en-US" i="1" dirty="0">
                <a:latin typeface="Calibri"/>
                <a:cs typeface="Calibri"/>
                <a:sym typeface="Symbol" pitchFamily="18" charset="2"/>
              </a:rPr>
              <a:t>Assume: </a:t>
            </a:r>
            <a:r>
              <a:rPr lang="en-US" dirty="0">
                <a:latin typeface="Calibri"/>
                <a:cs typeface="Calibri"/>
                <a:sym typeface="Symbol" pitchFamily="18" charset="2"/>
              </a:rPr>
              <a:t> = 1, </a:t>
            </a:r>
            <a:r>
              <a:rPr lang="el-GR" dirty="0">
                <a:latin typeface="Calibri"/>
                <a:cs typeface="Calibri"/>
                <a:sym typeface="Symbol" pitchFamily="18" charset="2"/>
              </a:rPr>
              <a:t>α</a:t>
            </a:r>
            <a:r>
              <a:rPr lang="en-US" dirty="0">
                <a:latin typeface="Calibri"/>
                <a:cs typeface="Calibri"/>
                <a:sym typeface="Symbol" pitchFamily="18" charset="2"/>
              </a:rPr>
              <a:t> = 1/2</a:t>
            </a:r>
            <a:endParaRPr lang="en-US" dirty="0">
              <a:latin typeface="Calibri"/>
              <a:cs typeface="Calibri"/>
            </a:endParaRPr>
          </a:p>
        </p:txBody>
      </p:sp>
      <p:sp>
        <p:nvSpPr>
          <p:cNvPr id="15" name="TextBox 14"/>
          <p:cNvSpPr txBox="1"/>
          <p:nvPr/>
        </p:nvSpPr>
        <p:spPr>
          <a:xfrm>
            <a:off x="5334000" y="1447800"/>
            <a:ext cx="4495800" cy="523220"/>
          </a:xfrm>
          <a:prstGeom prst="rect">
            <a:avLst/>
          </a:prstGeom>
          <a:noFill/>
        </p:spPr>
        <p:txBody>
          <a:bodyPr wrap="square" rtlCol="0">
            <a:spAutoFit/>
          </a:bodyPr>
          <a:lstStyle/>
          <a:p>
            <a:pPr algn="ctr"/>
            <a:r>
              <a:rPr lang="en-US" sz="2800" dirty="0">
                <a:solidFill>
                  <a:schemeClr val="accent2"/>
                </a:solidFill>
                <a:latin typeface="Calibri"/>
                <a:cs typeface="Calibri"/>
              </a:rPr>
              <a:t>Observed Transitions</a:t>
            </a:r>
            <a:endParaRPr lang="en-US" dirty="0">
              <a:solidFill>
                <a:schemeClr val="accent2"/>
              </a:solidFill>
              <a:latin typeface="Calibri"/>
              <a:cs typeface="Calibri"/>
            </a:endParaRPr>
          </a:p>
        </p:txBody>
      </p:sp>
      <p:sp>
        <p:nvSpPr>
          <p:cNvPr id="20" name="Rectangle 19"/>
          <p:cNvSpPr/>
          <p:nvPr/>
        </p:nvSpPr>
        <p:spPr>
          <a:xfrm>
            <a:off x="1774837" y="3470031"/>
            <a:ext cx="633046" cy="589084"/>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1" name="Rectangle 20"/>
          <p:cNvSpPr/>
          <p:nvPr/>
        </p:nvSpPr>
        <p:spPr>
          <a:xfrm>
            <a:off x="1053869" y="2775439"/>
            <a:ext cx="614318" cy="57388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41" name="Rounded Rectangle 40"/>
          <p:cNvSpPr/>
          <p:nvPr/>
        </p:nvSpPr>
        <p:spPr>
          <a:xfrm>
            <a:off x="5140568" y="2057400"/>
            <a:ext cx="1905000" cy="533400"/>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Calibri"/>
                <a:cs typeface="Calibri"/>
              </a:rPr>
              <a:t>B, east, C, -2</a:t>
            </a:r>
          </a:p>
        </p:txBody>
      </p:sp>
      <p:graphicFrame>
        <p:nvGraphicFramePr>
          <p:cNvPr id="46" name="Table 45"/>
          <p:cNvGraphicFramePr>
            <a:graphicFrameLocks noGrp="1"/>
          </p:cNvGraphicFramePr>
          <p:nvPr/>
        </p:nvGraphicFramePr>
        <p:xfrm>
          <a:off x="3505200" y="2714487"/>
          <a:ext cx="2187564" cy="2086113"/>
        </p:xfrm>
        <a:graphic>
          <a:graphicData uri="http://schemas.openxmlformats.org/drawingml/2006/table">
            <a:tbl>
              <a:tblPr firstRow="1" bandRow="1">
                <a:tableStyleId>{5C22544A-7EE6-4342-B048-85BDC9FD1C3A}</a:tableStyleId>
              </a:tblPr>
              <a:tblGrid>
                <a:gridCol w="729188">
                  <a:extLst>
                    <a:ext uri="{9D8B030D-6E8A-4147-A177-3AD203B41FA5}">
                      <a16:colId xmlns:a16="http://schemas.microsoft.com/office/drawing/2014/main" val="20000"/>
                    </a:ext>
                  </a:extLst>
                </a:gridCol>
                <a:gridCol w="729188">
                  <a:extLst>
                    <a:ext uri="{9D8B030D-6E8A-4147-A177-3AD203B41FA5}">
                      <a16:colId xmlns:a16="http://schemas.microsoft.com/office/drawing/2014/main" val="20001"/>
                    </a:ext>
                  </a:extLst>
                </a:gridCol>
                <a:gridCol w="729188">
                  <a:extLst>
                    <a:ext uri="{9D8B030D-6E8A-4147-A177-3AD203B41FA5}">
                      <a16:colId xmlns:a16="http://schemas.microsoft.com/office/drawing/2014/main" val="20002"/>
                    </a:ext>
                  </a:extLst>
                </a:gridCol>
              </a:tblGrid>
              <a:tr h="695371">
                <a:tc>
                  <a:txBody>
                    <a:bodyPr/>
                    <a:lstStyle/>
                    <a:p>
                      <a:pPr algn="ctr"/>
                      <a:endParaRPr lang="en-US" sz="2600" b="0" dirty="0">
                        <a:solidFill>
                          <a:schemeClr val="tx1"/>
                        </a:solidFill>
                        <a:latin typeface="Calibri" pitchFamily="34" charset="0"/>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300" b="0" i="0" u="none" strike="noStrike" kern="1200" cap="none" spc="0" normalizeH="0" baseline="0" noProof="0" dirty="0">
                          <a:ln>
                            <a:noFill/>
                          </a:ln>
                          <a:solidFill>
                            <a:schemeClr val="tx1"/>
                          </a:solidFill>
                          <a:effectLst/>
                          <a:uLnTx/>
                          <a:uFillTx/>
                          <a:latin typeface="Calibri" pitchFamily="34" charset="0"/>
                          <a:ea typeface="+mn-ea"/>
                          <a:cs typeface="+mn-cs"/>
                        </a:rPr>
                        <a:t>0</a:t>
                      </a:r>
                      <a:endParaRPr lang="en-US" sz="2300" b="0" dirty="0">
                        <a:solidFill>
                          <a:schemeClr val="tx1"/>
                        </a:solidFill>
                        <a:latin typeface="Calibri" pitchFamily="34" charset="0"/>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500" b="0" dirty="0">
                        <a:solidFill>
                          <a:schemeClr val="tx1"/>
                        </a:solidFill>
                        <a:latin typeface="Calibri" pitchFamily="34" charset="0"/>
                      </a:endParaRPr>
                    </a:p>
                  </a:txBody>
                  <a:tcPr marL="68481" marR="68481" marT="34241" marB="34241">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95371">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600" b="0" i="0" u="none" strike="noStrike" kern="1200" cap="none" spc="0" normalizeH="0" baseline="0" noProof="0" dirty="0">
                          <a:ln>
                            <a:noFill/>
                          </a:ln>
                          <a:solidFill>
                            <a:schemeClr val="tx1"/>
                          </a:solidFill>
                          <a:effectLst/>
                          <a:uLnTx/>
                          <a:uFillTx/>
                          <a:latin typeface="Calibri" pitchFamily="34" charset="0"/>
                          <a:ea typeface="+mn-ea"/>
                          <a:cs typeface="+mn-cs"/>
                        </a:rPr>
                        <a:t>0</a:t>
                      </a: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600" b="0" i="0" u="none" strike="noStrike" kern="1200" cap="none" spc="0" normalizeH="0" baseline="0" noProof="0" dirty="0">
                          <a:ln>
                            <a:noFill/>
                          </a:ln>
                          <a:solidFill>
                            <a:schemeClr val="tx1"/>
                          </a:solidFill>
                          <a:effectLst/>
                          <a:uLnTx/>
                          <a:uFillTx/>
                          <a:latin typeface="Calibri" pitchFamily="34" charset="0"/>
                          <a:ea typeface="+mn-ea"/>
                          <a:cs typeface="+mn-cs"/>
                        </a:rPr>
                        <a:t>0</a:t>
                      </a:r>
                      <a:endParaRPr lang="en-US" sz="2600" b="0" dirty="0">
                        <a:solidFill>
                          <a:schemeClr val="tx1"/>
                        </a:solidFill>
                        <a:latin typeface="Calibri" pitchFamily="34" charset="0"/>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300" b="0" i="0" u="none" strike="noStrike" kern="1200" cap="none" spc="0" normalizeH="0" baseline="0" noProof="0" dirty="0">
                          <a:ln>
                            <a:noFill/>
                          </a:ln>
                          <a:solidFill>
                            <a:schemeClr val="tx1"/>
                          </a:solidFill>
                          <a:effectLst/>
                          <a:uLnTx/>
                          <a:uFillTx/>
                          <a:latin typeface="Calibri" pitchFamily="34" charset="0"/>
                          <a:ea typeface="+mn-ea"/>
                          <a:cs typeface="+mn-cs"/>
                        </a:rPr>
                        <a:t>8</a:t>
                      </a: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95371">
                <a:tc>
                  <a:txBody>
                    <a:bodyPr/>
                    <a:lstStyle/>
                    <a:p>
                      <a:endParaRPr lang="en-US" sz="1500" b="0" dirty="0">
                        <a:solidFill>
                          <a:schemeClr val="tx1"/>
                        </a:solidFill>
                        <a:latin typeface="Calibri" pitchFamily="34" charset="0"/>
                      </a:endParaRPr>
                    </a:p>
                  </a:txBody>
                  <a:tcPr marL="68481" marR="68481" marT="34241" marB="34241">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600" b="0" i="0" u="none" strike="noStrike" kern="1200" cap="none" spc="0" normalizeH="0" baseline="0" noProof="0" dirty="0">
                          <a:ln>
                            <a:noFill/>
                          </a:ln>
                          <a:solidFill>
                            <a:schemeClr val="tx1"/>
                          </a:solidFill>
                          <a:effectLst/>
                          <a:uLnTx/>
                          <a:uFillTx/>
                          <a:latin typeface="Calibri" pitchFamily="34" charset="0"/>
                          <a:ea typeface="+mn-ea"/>
                          <a:cs typeface="+mn-cs"/>
                        </a:rPr>
                        <a:t>0</a:t>
                      </a: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500" b="0" dirty="0">
                        <a:solidFill>
                          <a:schemeClr val="tx1"/>
                        </a:solidFill>
                        <a:latin typeface="Calibri" pitchFamily="34" charset="0"/>
                      </a:endParaRPr>
                    </a:p>
                  </a:txBody>
                  <a:tcPr marL="68481" marR="68481" marT="34241" marB="34241">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47" name="Rectangle 46"/>
          <p:cNvSpPr/>
          <p:nvPr/>
        </p:nvSpPr>
        <p:spPr>
          <a:xfrm>
            <a:off x="5014546" y="3470031"/>
            <a:ext cx="633046" cy="589084"/>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48" name="Rectangle 47"/>
          <p:cNvSpPr/>
          <p:nvPr/>
        </p:nvSpPr>
        <p:spPr>
          <a:xfrm>
            <a:off x="4293578" y="2775439"/>
            <a:ext cx="614318" cy="57388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graphicFrame>
        <p:nvGraphicFramePr>
          <p:cNvPr id="49" name="Table 48"/>
          <p:cNvGraphicFramePr>
            <a:graphicFrameLocks noGrp="1"/>
          </p:cNvGraphicFramePr>
          <p:nvPr/>
        </p:nvGraphicFramePr>
        <p:xfrm>
          <a:off x="6477000" y="2714487"/>
          <a:ext cx="2187564" cy="2086113"/>
        </p:xfrm>
        <a:graphic>
          <a:graphicData uri="http://schemas.openxmlformats.org/drawingml/2006/table">
            <a:tbl>
              <a:tblPr firstRow="1" bandRow="1">
                <a:tableStyleId>{5C22544A-7EE6-4342-B048-85BDC9FD1C3A}</a:tableStyleId>
              </a:tblPr>
              <a:tblGrid>
                <a:gridCol w="729188">
                  <a:extLst>
                    <a:ext uri="{9D8B030D-6E8A-4147-A177-3AD203B41FA5}">
                      <a16:colId xmlns:a16="http://schemas.microsoft.com/office/drawing/2014/main" val="20000"/>
                    </a:ext>
                  </a:extLst>
                </a:gridCol>
                <a:gridCol w="729188">
                  <a:extLst>
                    <a:ext uri="{9D8B030D-6E8A-4147-A177-3AD203B41FA5}">
                      <a16:colId xmlns:a16="http://schemas.microsoft.com/office/drawing/2014/main" val="20001"/>
                    </a:ext>
                  </a:extLst>
                </a:gridCol>
                <a:gridCol w="729188">
                  <a:extLst>
                    <a:ext uri="{9D8B030D-6E8A-4147-A177-3AD203B41FA5}">
                      <a16:colId xmlns:a16="http://schemas.microsoft.com/office/drawing/2014/main" val="20002"/>
                    </a:ext>
                  </a:extLst>
                </a:gridCol>
              </a:tblGrid>
              <a:tr h="695371">
                <a:tc>
                  <a:txBody>
                    <a:bodyPr/>
                    <a:lstStyle/>
                    <a:p>
                      <a:pPr algn="ctr"/>
                      <a:endParaRPr lang="en-US" sz="2600" b="0" dirty="0">
                        <a:solidFill>
                          <a:schemeClr val="tx1"/>
                        </a:solidFill>
                        <a:latin typeface="Calibri" pitchFamily="34" charset="0"/>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300" b="0" i="0" u="none" strike="noStrike" kern="1200" cap="none" spc="0" normalizeH="0" baseline="0" noProof="0" dirty="0">
                          <a:ln>
                            <a:noFill/>
                          </a:ln>
                          <a:solidFill>
                            <a:schemeClr val="tx1"/>
                          </a:solidFill>
                          <a:effectLst/>
                          <a:uLnTx/>
                          <a:uFillTx/>
                          <a:latin typeface="Calibri" pitchFamily="34" charset="0"/>
                          <a:ea typeface="+mn-ea"/>
                          <a:cs typeface="+mn-cs"/>
                        </a:rPr>
                        <a:t>0</a:t>
                      </a:r>
                      <a:endParaRPr lang="en-US" sz="2300" b="0" dirty="0">
                        <a:solidFill>
                          <a:schemeClr val="tx1"/>
                        </a:solidFill>
                        <a:latin typeface="Calibri" pitchFamily="34" charset="0"/>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500" b="0" dirty="0">
                        <a:solidFill>
                          <a:schemeClr val="tx1"/>
                        </a:solidFill>
                        <a:latin typeface="Calibri" pitchFamily="34" charset="0"/>
                      </a:endParaRPr>
                    </a:p>
                  </a:txBody>
                  <a:tcPr marL="68481" marR="68481" marT="34241" marB="34241">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95371">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600" b="0" i="0" u="none" strike="noStrike" kern="1200" cap="none" spc="0" normalizeH="0" baseline="0" noProof="0" dirty="0">
                          <a:ln>
                            <a:noFill/>
                          </a:ln>
                          <a:solidFill>
                            <a:schemeClr val="tx1"/>
                          </a:solidFill>
                          <a:effectLst/>
                          <a:uLnTx/>
                          <a:uFillTx/>
                          <a:latin typeface="Calibri" pitchFamily="34" charset="0"/>
                          <a:ea typeface="+mn-ea"/>
                          <a:cs typeface="+mn-cs"/>
                        </a:rPr>
                        <a:t>-1</a:t>
                      </a: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600" b="0" i="0" u="none" strike="noStrike" kern="1200" cap="none" spc="0" normalizeH="0" baseline="0" noProof="0" dirty="0">
                          <a:ln>
                            <a:noFill/>
                          </a:ln>
                          <a:solidFill>
                            <a:schemeClr val="tx1"/>
                          </a:solidFill>
                          <a:effectLst/>
                          <a:uLnTx/>
                          <a:uFillTx/>
                          <a:latin typeface="Calibri" pitchFamily="34" charset="0"/>
                          <a:ea typeface="+mn-ea"/>
                          <a:cs typeface="+mn-cs"/>
                        </a:rPr>
                        <a:t>0</a:t>
                      </a:r>
                      <a:endParaRPr lang="en-US" sz="2600" b="0" dirty="0">
                        <a:solidFill>
                          <a:schemeClr val="tx1"/>
                        </a:solidFill>
                        <a:latin typeface="Calibri" pitchFamily="34" charset="0"/>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300" b="0" i="0" u="none" strike="noStrike" kern="1200" cap="none" spc="0" normalizeH="0" baseline="0" noProof="0" dirty="0">
                          <a:ln>
                            <a:noFill/>
                          </a:ln>
                          <a:solidFill>
                            <a:schemeClr val="tx1"/>
                          </a:solidFill>
                          <a:effectLst/>
                          <a:uLnTx/>
                          <a:uFillTx/>
                          <a:latin typeface="Calibri" pitchFamily="34" charset="0"/>
                          <a:ea typeface="+mn-ea"/>
                          <a:cs typeface="+mn-cs"/>
                        </a:rPr>
                        <a:t>8</a:t>
                      </a: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95371">
                <a:tc>
                  <a:txBody>
                    <a:bodyPr/>
                    <a:lstStyle/>
                    <a:p>
                      <a:endParaRPr lang="en-US" sz="1500" b="0" dirty="0">
                        <a:solidFill>
                          <a:schemeClr val="tx1"/>
                        </a:solidFill>
                        <a:latin typeface="Calibri" pitchFamily="34" charset="0"/>
                      </a:endParaRPr>
                    </a:p>
                  </a:txBody>
                  <a:tcPr marL="68481" marR="68481" marT="34241" marB="34241">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600" b="0" i="0" u="none" strike="noStrike" kern="1200" cap="none" spc="0" normalizeH="0" baseline="0" noProof="0" dirty="0">
                          <a:ln>
                            <a:noFill/>
                          </a:ln>
                          <a:solidFill>
                            <a:schemeClr val="tx1"/>
                          </a:solidFill>
                          <a:effectLst/>
                          <a:uLnTx/>
                          <a:uFillTx/>
                          <a:latin typeface="Calibri" pitchFamily="34" charset="0"/>
                          <a:ea typeface="+mn-ea"/>
                          <a:cs typeface="+mn-cs"/>
                        </a:rPr>
                        <a:t>0</a:t>
                      </a: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500" b="0" dirty="0">
                        <a:solidFill>
                          <a:schemeClr val="tx1"/>
                        </a:solidFill>
                        <a:latin typeface="Calibri" pitchFamily="34" charset="0"/>
                      </a:endParaRPr>
                    </a:p>
                  </a:txBody>
                  <a:tcPr marL="68481" marR="68481" marT="34241" marB="34241">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50" name="Rectangle 49"/>
          <p:cNvSpPr/>
          <p:nvPr/>
        </p:nvSpPr>
        <p:spPr>
          <a:xfrm>
            <a:off x="7986346" y="3470031"/>
            <a:ext cx="633046" cy="589084"/>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51" name="Rectangle 50"/>
          <p:cNvSpPr/>
          <p:nvPr/>
        </p:nvSpPr>
        <p:spPr>
          <a:xfrm>
            <a:off x="7265378" y="2775439"/>
            <a:ext cx="614318" cy="57388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graphicFrame>
        <p:nvGraphicFramePr>
          <p:cNvPr id="52" name="Table 51"/>
          <p:cNvGraphicFramePr>
            <a:graphicFrameLocks noGrp="1"/>
          </p:cNvGraphicFramePr>
          <p:nvPr/>
        </p:nvGraphicFramePr>
        <p:xfrm>
          <a:off x="9448800" y="2714487"/>
          <a:ext cx="2187564" cy="2086113"/>
        </p:xfrm>
        <a:graphic>
          <a:graphicData uri="http://schemas.openxmlformats.org/drawingml/2006/table">
            <a:tbl>
              <a:tblPr firstRow="1" bandRow="1">
                <a:tableStyleId>{5C22544A-7EE6-4342-B048-85BDC9FD1C3A}</a:tableStyleId>
              </a:tblPr>
              <a:tblGrid>
                <a:gridCol w="729188">
                  <a:extLst>
                    <a:ext uri="{9D8B030D-6E8A-4147-A177-3AD203B41FA5}">
                      <a16:colId xmlns:a16="http://schemas.microsoft.com/office/drawing/2014/main" val="20000"/>
                    </a:ext>
                  </a:extLst>
                </a:gridCol>
                <a:gridCol w="729188">
                  <a:extLst>
                    <a:ext uri="{9D8B030D-6E8A-4147-A177-3AD203B41FA5}">
                      <a16:colId xmlns:a16="http://schemas.microsoft.com/office/drawing/2014/main" val="20001"/>
                    </a:ext>
                  </a:extLst>
                </a:gridCol>
                <a:gridCol w="729188">
                  <a:extLst>
                    <a:ext uri="{9D8B030D-6E8A-4147-A177-3AD203B41FA5}">
                      <a16:colId xmlns:a16="http://schemas.microsoft.com/office/drawing/2014/main" val="20002"/>
                    </a:ext>
                  </a:extLst>
                </a:gridCol>
              </a:tblGrid>
              <a:tr h="695371">
                <a:tc>
                  <a:txBody>
                    <a:bodyPr/>
                    <a:lstStyle/>
                    <a:p>
                      <a:pPr algn="ctr"/>
                      <a:endParaRPr lang="en-US" sz="2600" b="0" dirty="0">
                        <a:solidFill>
                          <a:schemeClr val="tx1"/>
                        </a:solidFill>
                        <a:latin typeface="Calibri" pitchFamily="34" charset="0"/>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300" b="0" i="0" u="none" strike="noStrike" kern="1200" cap="none" spc="0" normalizeH="0" baseline="0" noProof="0" dirty="0">
                          <a:ln>
                            <a:noFill/>
                          </a:ln>
                          <a:solidFill>
                            <a:schemeClr val="tx1"/>
                          </a:solidFill>
                          <a:effectLst/>
                          <a:uLnTx/>
                          <a:uFillTx/>
                          <a:latin typeface="Calibri" pitchFamily="34" charset="0"/>
                          <a:ea typeface="+mn-ea"/>
                          <a:cs typeface="+mn-cs"/>
                        </a:rPr>
                        <a:t>0</a:t>
                      </a:r>
                      <a:endParaRPr lang="en-US" sz="2300" b="0" dirty="0">
                        <a:solidFill>
                          <a:schemeClr val="tx1"/>
                        </a:solidFill>
                        <a:latin typeface="Calibri" pitchFamily="34" charset="0"/>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500" b="0" dirty="0">
                        <a:solidFill>
                          <a:schemeClr val="tx1"/>
                        </a:solidFill>
                        <a:latin typeface="Calibri" pitchFamily="34" charset="0"/>
                      </a:endParaRPr>
                    </a:p>
                  </a:txBody>
                  <a:tcPr marL="68481" marR="68481" marT="34241" marB="34241">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95371">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600" b="0" i="0" u="none" strike="noStrike" kern="1200" cap="none" spc="0" normalizeH="0" baseline="0" noProof="0" dirty="0">
                          <a:ln>
                            <a:noFill/>
                          </a:ln>
                          <a:solidFill>
                            <a:schemeClr val="tx1"/>
                          </a:solidFill>
                          <a:effectLst/>
                          <a:uLnTx/>
                          <a:uFillTx/>
                          <a:latin typeface="Calibri" pitchFamily="34" charset="0"/>
                          <a:ea typeface="+mn-ea"/>
                          <a:cs typeface="+mn-cs"/>
                        </a:rPr>
                        <a:t>-1</a:t>
                      </a: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2600" b="0" dirty="0">
                          <a:solidFill>
                            <a:schemeClr val="tx1"/>
                          </a:solidFill>
                          <a:latin typeface="Calibri" pitchFamily="34" charset="0"/>
                        </a:rPr>
                        <a:t>3</a:t>
                      </a: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300" b="0" i="0" u="none" strike="noStrike" kern="1200" cap="none" spc="0" normalizeH="0" baseline="0" noProof="0" dirty="0">
                          <a:ln>
                            <a:noFill/>
                          </a:ln>
                          <a:solidFill>
                            <a:schemeClr val="tx1"/>
                          </a:solidFill>
                          <a:effectLst/>
                          <a:uLnTx/>
                          <a:uFillTx/>
                          <a:latin typeface="Calibri" pitchFamily="34" charset="0"/>
                          <a:ea typeface="+mn-ea"/>
                          <a:cs typeface="+mn-cs"/>
                        </a:rPr>
                        <a:t>8</a:t>
                      </a: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95371">
                <a:tc>
                  <a:txBody>
                    <a:bodyPr/>
                    <a:lstStyle/>
                    <a:p>
                      <a:endParaRPr lang="en-US" sz="1500" b="0" dirty="0">
                        <a:solidFill>
                          <a:schemeClr val="tx1"/>
                        </a:solidFill>
                        <a:latin typeface="Calibri" pitchFamily="34" charset="0"/>
                      </a:endParaRPr>
                    </a:p>
                  </a:txBody>
                  <a:tcPr marL="68481" marR="68481" marT="34241" marB="34241">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600" b="0" i="0" u="none" strike="noStrike" kern="1200" cap="none" spc="0" normalizeH="0" baseline="0" noProof="0" dirty="0">
                          <a:ln>
                            <a:noFill/>
                          </a:ln>
                          <a:solidFill>
                            <a:schemeClr val="tx1"/>
                          </a:solidFill>
                          <a:effectLst/>
                          <a:uLnTx/>
                          <a:uFillTx/>
                          <a:latin typeface="Calibri" pitchFamily="34" charset="0"/>
                          <a:ea typeface="+mn-ea"/>
                          <a:cs typeface="+mn-cs"/>
                        </a:rPr>
                        <a:t>0</a:t>
                      </a: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500" b="0" dirty="0">
                        <a:solidFill>
                          <a:schemeClr val="tx1"/>
                        </a:solidFill>
                        <a:latin typeface="Calibri" pitchFamily="34" charset="0"/>
                      </a:endParaRPr>
                    </a:p>
                  </a:txBody>
                  <a:tcPr marL="68481" marR="68481" marT="34241" marB="34241">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sp>
        <p:nvSpPr>
          <p:cNvPr id="53" name="Rectangle 52"/>
          <p:cNvSpPr/>
          <p:nvPr/>
        </p:nvSpPr>
        <p:spPr>
          <a:xfrm>
            <a:off x="10958146" y="3470031"/>
            <a:ext cx="633046" cy="589084"/>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54" name="Rectangle 53"/>
          <p:cNvSpPr/>
          <p:nvPr/>
        </p:nvSpPr>
        <p:spPr>
          <a:xfrm>
            <a:off x="10237178" y="2775439"/>
            <a:ext cx="614318" cy="57388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56" name="Rounded Rectangle 55"/>
          <p:cNvSpPr/>
          <p:nvPr/>
        </p:nvSpPr>
        <p:spPr>
          <a:xfrm>
            <a:off x="8109440" y="2057400"/>
            <a:ext cx="1905000" cy="533400"/>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Calibri"/>
                <a:cs typeface="Calibri"/>
              </a:rPr>
              <a:t>C, east, D, -2</a:t>
            </a:r>
          </a:p>
        </p:txBody>
      </p:sp>
      <p:graphicFrame>
        <p:nvGraphicFramePr>
          <p:cNvPr id="57" name="Table 56"/>
          <p:cNvGraphicFramePr>
            <a:graphicFrameLocks noGrp="1"/>
          </p:cNvGraphicFramePr>
          <p:nvPr/>
        </p:nvGraphicFramePr>
        <p:xfrm>
          <a:off x="533400" y="2713891"/>
          <a:ext cx="2224455" cy="2086710"/>
        </p:xfrm>
        <a:graphic>
          <a:graphicData uri="http://schemas.openxmlformats.org/drawingml/2006/table">
            <a:tbl>
              <a:tblPr firstRow="1" bandRow="1">
                <a:tableStyleId>{5C22544A-7EE6-4342-B048-85BDC9FD1C3A}</a:tableStyleId>
              </a:tblPr>
              <a:tblGrid>
                <a:gridCol w="741485">
                  <a:extLst>
                    <a:ext uri="{9D8B030D-6E8A-4147-A177-3AD203B41FA5}">
                      <a16:colId xmlns:a16="http://schemas.microsoft.com/office/drawing/2014/main" val="20000"/>
                    </a:ext>
                  </a:extLst>
                </a:gridCol>
                <a:gridCol w="741485">
                  <a:extLst>
                    <a:ext uri="{9D8B030D-6E8A-4147-A177-3AD203B41FA5}">
                      <a16:colId xmlns:a16="http://schemas.microsoft.com/office/drawing/2014/main" val="20001"/>
                    </a:ext>
                  </a:extLst>
                </a:gridCol>
                <a:gridCol w="741485">
                  <a:extLst>
                    <a:ext uri="{9D8B030D-6E8A-4147-A177-3AD203B41FA5}">
                      <a16:colId xmlns:a16="http://schemas.microsoft.com/office/drawing/2014/main" val="20002"/>
                    </a:ext>
                  </a:extLst>
                </a:gridCol>
              </a:tblGrid>
              <a:tr h="695570">
                <a:tc>
                  <a:txBody>
                    <a:bodyPr/>
                    <a:lstStyle/>
                    <a:p>
                      <a:pPr algn="ctr"/>
                      <a:endParaRPr lang="en-US" sz="2900" dirty="0">
                        <a:solidFill>
                          <a:schemeClr val="bg2"/>
                        </a:solidFill>
                        <a:latin typeface="Calibri" pitchFamily="34" charset="0"/>
                      </a:endParaRPr>
                    </a:p>
                  </a:txBody>
                  <a:tcPr marL="49353" marR="49353" marT="24677" marB="2467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500" b="1" i="0" u="none" strike="noStrike" kern="1200" cap="none" spc="0" normalizeH="0" baseline="0" noProof="0" dirty="0">
                          <a:ln>
                            <a:noFill/>
                          </a:ln>
                          <a:solidFill>
                            <a:schemeClr val="bg2"/>
                          </a:solidFill>
                          <a:effectLst/>
                          <a:uLnTx/>
                          <a:uFillTx/>
                          <a:latin typeface="Calibri" pitchFamily="34" charset="0"/>
                          <a:ea typeface="+mn-ea"/>
                          <a:cs typeface="+mn-cs"/>
                        </a:rPr>
                        <a:t>A</a:t>
                      </a:r>
                      <a:endParaRPr lang="en-US" sz="2500" dirty="0">
                        <a:solidFill>
                          <a:schemeClr val="bg2"/>
                        </a:solidFill>
                        <a:latin typeface="Calibri" pitchFamily="34" charset="0"/>
                      </a:endParaRPr>
                    </a:p>
                  </a:txBody>
                  <a:tcPr marL="49353" marR="49353" marT="24677" marB="2467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200" dirty="0">
                        <a:latin typeface="Calibri" pitchFamily="34" charset="0"/>
                      </a:endParaRPr>
                    </a:p>
                  </a:txBody>
                  <a:tcPr marL="49353" marR="49353" marT="24677" marB="24677">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0"/>
                  </a:ext>
                </a:extLst>
              </a:tr>
              <a:tr h="695570">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900" b="1" i="0" u="none" strike="noStrike" kern="1200" cap="none" spc="0" normalizeH="0" baseline="0" noProof="0" dirty="0">
                          <a:ln>
                            <a:noFill/>
                          </a:ln>
                          <a:solidFill>
                            <a:schemeClr val="bg2"/>
                          </a:solidFill>
                          <a:effectLst/>
                          <a:uLnTx/>
                          <a:uFillTx/>
                          <a:latin typeface="Calibri" pitchFamily="34" charset="0"/>
                          <a:ea typeface="+mn-ea"/>
                          <a:cs typeface="+mn-cs"/>
                        </a:rPr>
                        <a:t>B</a:t>
                      </a:r>
                    </a:p>
                  </a:txBody>
                  <a:tcPr marL="49353" marR="49353" marT="24677" marB="2467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900" b="1" i="0" u="none" strike="noStrike" kern="1200" cap="none" spc="0" normalizeH="0" baseline="0" noProof="0" dirty="0">
                          <a:ln>
                            <a:noFill/>
                          </a:ln>
                          <a:solidFill>
                            <a:schemeClr val="bg2"/>
                          </a:solidFill>
                          <a:effectLst/>
                          <a:uLnTx/>
                          <a:uFillTx/>
                          <a:latin typeface="Calibri" pitchFamily="34" charset="0"/>
                          <a:ea typeface="+mn-ea"/>
                          <a:cs typeface="+mn-cs"/>
                        </a:rPr>
                        <a:t>C</a:t>
                      </a:r>
                      <a:endParaRPr lang="en-US" sz="2900" dirty="0">
                        <a:solidFill>
                          <a:schemeClr val="bg2"/>
                        </a:solidFill>
                        <a:latin typeface="Calibri" pitchFamily="34" charset="0"/>
                      </a:endParaRPr>
                    </a:p>
                  </a:txBody>
                  <a:tcPr marL="49353" marR="49353" marT="24677" marB="2467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500" b="1" i="0" u="none" strike="noStrike" kern="1200" cap="none" spc="0" normalizeH="0" baseline="0" noProof="0" dirty="0">
                          <a:ln>
                            <a:noFill/>
                          </a:ln>
                          <a:solidFill>
                            <a:srgbClr val="808080"/>
                          </a:solidFill>
                          <a:effectLst/>
                          <a:uLnTx/>
                          <a:uFillTx/>
                          <a:latin typeface="Calibri" pitchFamily="34" charset="0"/>
                          <a:ea typeface="+mn-ea"/>
                          <a:cs typeface="+mn-cs"/>
                        </a:rPr>
                        <a:t>D</a:t>
                      </a:r>
                      <a:endParaRPr kumimoji="0" lang="en-US" sz="2500" b="0" i="0" u="none" strike="noStrike" kern="1200" cap="none" spc="0" normalizeH="0" baseline="0" noProof="0" dirty="0">
                        <a:ln>
                          <a:noFill/>
                        </a:ln>
                        <a:solidFill>
                          <a:schemeClr val="tx1"/>
                        </a:solidFill>
                        <a:effectLst/>
                        <a:uLnTx/>
                        <a:uFillTx/>
                        <a:latin typeface="Calibri" pitchFamily="34" charset="0"/>
                        <a:ea typeface="+mn-ea"/>
                        <a:cs typeface="+mn-cs"/>
                      </a:endParaRPr>
                    </a:p>
                  </a:txBody>
                  <a:tcPr marL="49353" marR="49353" marT="24677" marB="2467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95570">
                <a:tc>
                  <a:txBody>
                    <a:bodyPr/>
                    <a:lstStyle/>
                    <a:p>
                      <a:endParaRPr lang="en-US" sz="1200" dirty="0">
                        <a:latin typeface="Calibri" pitchFamily="34" charset="0"/>
                      </a:endParaRPr>
                    </a:p>
                  </a:txBody>
                  <a:tcPr marL="49353" marR="49353" marT="24677" marB="24677">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900" b="1" i="0" u="none" strike="noStrike" kern="1200" cap="none" spc="0" normalizeH="0" baseline="0" noProof="0" dirty="0">
                          <a:ln>
                            <a:noFill/>
                          </a:ln>
                          <a:solidFill>
                            <a:srgbClr val="808080"/>
                          </a:solidFill>
                          <a:effectLst/>
                          <a:uLnTx/>
                          <a:uFillTx/>
                          <a:latin typeface="Calibri" pitchFamily="34" charset="0"/>
                          <a:ea typeface="+mn-ea"/>
                          <a:cs typeface="+mn-cs"/>
                        </a:rPr>
                        <a:t>E</a:t>
                      </a:r>
                      <a:endParaRPr kumimoji="0" lang="en-US" sz="2900" b="0" i="0" u="none" strike="noStrike" kern="1200" cap="none" spc="0" normalizeH="0" baseline="0" noProof="0" dirty="0">
                        <a:ln>
                          <a:noFill/>
                        </a:ln>
                        <a:solidFill>
                          <a:srgbClr val="808080"/>
                        </a:solidFill>
                        <a:effectLst/>
                        <a:uLnTx/>
                        <a:uFillTx/>
                        <a:latin typeface="Calibri" pitchFamily="34" charset="0"/>
                        <a:ea typeface="+mn-ea"/>
                        <a:cs typeface="+mn-cs"/>
                      </a:endParaRPr>
                    </a:p>
                  </a:txBody>
                  <a:tcPr marL="49353" marR="49353" marT="24677" marB="2467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200" dirty="0">
                        <a:latin typeface="Calibri" pitchFamily="34" charset="0"/>
                      </a:endParaRPr>
                    </a:p>
                  </a:txBody>
                  <a:tcPr marL="49353" marR="49353" marT="24677" marB="24677">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0002"/>
                  </a:ext>
                </a:extLst>
              </a:tr>
            </a:tbl>
          </a:graphicData>
        </a:graphic>
      </p:graphicFrame>
      <p:cxnSp>
        <p:nvCxnSpPr>
          <p:cNvPr id="59" name="Straight Connector 58"/>
          <p:cNvCxnSpPr/>
          <p:nvPr/>
        </p:nvCxnSpPr>
        <p:spPr>
          <a:xfrm>
            <a:off x="3141784" y="1066800"/>
            <a:ext cx="0" cy="579120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0" name="TextBox 59"/>
          <p:cNvSpPr txBox="1"/>
          <p:nvPr/>
        </p:nvSpPr>
        <p:spPr>
          <a:xfrm>
            <a:off x="533400" y="1447800"/>
            <a:ext cx="2209800" cy="523220"/>
          </a:xfrm>
          <a:prstGeom prst="rect">
            <a:avLst/>
          </a:prstGeom>
          <a:noFill/>
        </p:spPr>
        <p:txBody>
          <a:bodyPr wrap="square" rtlCol="0">
            <a:spAutoFit/>
          </a:bodyPr>
          <a:lstStyle/>
          <a:p>
            <a:pPr algn="ctr"/>
            <a:r>
              <a:rPr lang="en-US" sz="2800" dirty="0">
                <a:solidFill>
                  <a:schemeClr val="accent2"/>
                </a:solidFill>
                <a:latin typeface="Calibri"/>
                <a:cs typeface="Calibri"/>
              </a:rPr>
              <a:t>States</a:t>
            </a:r>
            <a:endParaRPr lang="en-US" dirty="0">
              <a:solidFill>
                <a:schemeClr val="accent2"/>
              </a:solidFill>
              <a:latin typeface="Calibri"/>
              <a:cs typeface="Calibri"/>
            </a:endParaRPr>
          </a:p>
        </p:txBody>
      </p:sp>
      <p:sp>
        <p:nvSpPr>
          <p:cNvPr id="61" name="Oval 60"/>
          <p:cNvSpPr/>
          <p:nvPr/>
        </p:nvSpPr>
        <p:spPr>
          <a:xfrm>
            <a:off x="3607776" y="3859824"/>
            <a:ext cx="152400" cy="152400"/>
          </a:xfrm>
          <a:prstGeom prst="ellipse">
            <a:avLst/>
          </a:prstGeom>
          <a:solidFill>
            <a:srgbClr val="C00000"/>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62" name="Oval 61"/>
          <p:cNvSpPr/>
          <p:nvPr/>
        </p:nvSpPr>
        <p:spPr>
          <a:xfrm>
            <a:off x="7297616" y="3859824"/>
            <a:ext cx="152400" cy="152400"/>
          </a:xfrm>
          <a:prstGeom prst="ellipse">
            <a:avLst/>
          </a:prstGeom>
          <a:solidFill>
            <a:srgbClr val="C00000"/>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63" name="Oval 62"/>
          <p:cNvSpPr/>
          <p:nvPr/>
        </p:nvSpPr>
        <p:spPr>
          <a:xfrm>
            <a:off x="11016760" y="3859824"/>
            <a:ext cx="152400" cy="152400"/>
          </a:xfrm>
          <a:prstGeom prst="ellipse">
            <a:avLst/>
          </a:prstGeom>
          <a:solidFill>
            <a:srgbClr val="C00000"/>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pic>
        <p:nvPicPr>
          <p:cNvPr id="66" name="Picture 65" descr="txp_fig"/>
          <p:cNvPicPr>
            <a:picLocks noChangeAspect="1"/>
          </p:cNvPicPr>
          <p:nvPr>
            <p:custDataLst>
              <p:tags r:id="rId1"/>
            </p:custDataLst>
          </p:nvPr>
        </p:nvPicPr>
        <p:blipFill>
          <a:blip r:embed="rId3" cstate="print"/>
          <a:stretch>
            <a:fillRect/>
          </a:stretch>
        </p:blipFill>
        <p:spPr bwMode="auto">
          <a:xfrm>
            <a:off x="3810284" y="5486400"/>
            <a:ext cx="7506717" cy="465736"/>
          </a:xfrm>
          <a:prstGeom prst="rect">
            <a:avLst/>
          </a:prstGeom>
          <a:noFill/>
          <a:ln/>
          <a:effectLst/>
        </p:spPr>
      </p:pic>
    </p:spTree>
    <p:extLst>
      <p:ext uri="{BB962C8B-B14F-4D97-AF65-F5344CB8AC3E}">
        <p14:creationId xmlns:p14="http://schemas.microsoft.com/office/powerpoint/2010/main" val="4367110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5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69"/>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54"/>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3"/>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63"/>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41" grpId="0" animBg="1"/>
      <p:bldP spid="47" grpId="0" animBg="1"/>
      <p:bldP spid="48" grpId="0" animBg="1"/>
      <p:bldP spid="50" grpId="0" animBg="1"/>
      <p:bldP spid="51" grpId="0" animBg="1"/>
      <p:bldP spid="53" grpId="0" animBg="1"/>
      <p:bldP spid="54" grpId="0" animBg="1"/>
      <p:bldP spid="56" grpId="0" animBg="1"/>
      <p:bldP spid="61" grpId="0" animBg="1"/>
      <p:bldP spid="62" grpId="0" animBg="1"/>
      <p:bldP spid="63"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r>
              <a:rPr lang="en-US" sz="4000">
                <a:latin typeface="Calibri"/>
                <a:cs typeface="Calibri"/>
              </a:rPr>
              <a:t>Problems with TD Value Learning</a:t>
            </a:r>
          </a:p>
        </p:txBody>
      </p:sp>
      <p:sp>
        <p:nvSpPr>
          <p:cNvPr id="18435" name="Rectangle 3"/>
          <p:cNvSpPr>
            <a:spLocks noGrp="1" noChangeArrowheads="1"/>
          </p:cNvSpPr>
          <p:nvPr>
            <p:ph idx="1"/>
          </p:nvPr>
        </p:nvSpPr>
        <p:spPr>
          <a:xfrm>
            <a:off x="381000" y="1447800"/>
            <a:ext cx="11277600" cy="4800600"/>
          </a:xfrm>
        </p:spPr>
        <p:txBody>
          <a:bodyPr/>
          <a:lstStyle/>
          <a:p>
            <a:r>
              <a:rPr lang="en-US" sz="2800" dirty="0">
                <a:latin typeface="Calibri"/>
                <a:cs typeface="Calibri"/>
              </a:rPr>
              <a:t>TD value leaning is a model-free way to do policy evaluation, mimicking Bellman updates with running sample averages</a:t>
            </a:r>
          </a:p>
          <a:p>
            <a:r>
              <a:rPr lang="en-US" sz="2800" dirty="0">
                <a:latin typeface="Calibri"/>
                <a:cs typeface="Calibri"/>
              </a:rPr>
              <a:t>However, if we want to turn values into a (new) policy, we’re sunk:</a:t>
            </a:r>
          </a:p>
          <a:p>
            <a:endParaRPr lang="en-US" sz="2800" dirty="0">
              <a:latin typeface="Calibri"/>
              <a:cs typeface="Calibri"/>
            </a:endParaRPr>
          </a:p>
          <a:p>
            <a:endParaRPr lang="en-US" sz="2800" dirty="0">
              <a:latin typeface="Calibri"/>
              <a:cs typeface="Calibri"/>
            </a:endParaRPr>
          </a:p>
          <a:p>
            <a:endParaRPr lang="en-US" sz="2800" dirty="0">
              <a:latin typeface="Calibri"/>
              <a:cs typeface="Calibri"/>
            </a:endParaRPr>
          </a:p>
          <a:p>
            <a:endParaRPr lang="en-US" sz="2800" dirty="0">
              <a:latin typeface="Calibri"/>
              <a:cs typeface="Calibri"/>
            </a:endParaRPr>
          </a:p>
          <a:p>
            <a:r>
              <a:rPr lang="en-US" sz="2800" dirty="0">
                <a:latin typeface="Calibri"/>
                <a:cs typeface="Calibri"/>
              </a:rPr>
              <a:t>Idea: learn Q-values, not values</a:t>
            </a:r>
          </a:p>
          <a:p>
            <a:r>
              <a:rPr lang="en-US" sz="2800" dirty="0">
                <a:latin typeface="Calibri"/>
                <a:cs typeface="Calibri"/>
              </a:rPr>
              <a:t>Makes action selection model-free too!</a:t>
            </a:r>
          </a:p>
        </p:txBody>
      </p:sp>
      <p:pic>
        <p:nvPicPr>
          <p:cNvPr id="46" name="Picture 45" descr="txp_fig"/>
          <p:cNvPicPr>
            <a:picLocks noChangeAspect="1"/>
          </p:cNvPicPr>
          <p:nvPr>
            <p:custDataLst>
              <p:tags r:id="rId1"/>
            </p:custDataLst>
          </p:nvPr>
        </p:nvPicPr>
        <p:blipFill>
          <a:blip r:embed="rId4" cstate="print"/>
          <a:stretch>
            <a:fillRect/>
          </a:stretch>
        </p:blipFill>
        <p:spPr bwMode="auto">
          <a:xfrm>
            <a:off x="1676400" y="3229431"/>
            <a:ext cx="3271411" cy="450236"/>
          </a:xfrm>
          <a:prstGeom prst="rect">
            <a:avLst/>
          </a:prstGeom>
          <a:noFill/>
          <a:ln/>
          <a:effectLst/>
        </p:spPr>
      </p:pic>
      <p:pic>
        <p:nvPicPr>
          <p:cNvPr id="45" name="Picture 44" descr="txp_fig"/>
          <p:cNvPicPr>
            <a:picLocks noChangeAspect="1"/>
          </p:cNvPicPr>
          <p:nvPr>
            <p:custDataLst>
              <p:tags r:id="rId2"/>
            </p:custDataLst>
          </p:nvPr>
        </p:nvPicPr>
        <p:blipFill>
          <a:blip r:embed="rId5" cstate="print"/>
          <a:stretch>
            <a:fillRect/>
          </a:stretch>
        </p:blipFill>
        <p:spPr bwMode="auto">
          <a:xfrm>
            <a:off x="1676400" y="3978731"/>
            <a:ext cx="5323955" cy="593269"/>
          </a:xfrm>
          <a:prstGeom prst="rect">
            <a:avLst/>
          </a:prstGeom>
          <a:noFill/>
          <a:ln/>
          <a:effectLst/>
        </p:spPr>
      </p:pic>
      <p:grpSp>
        <p:nvGrpSpPr>
          <p:cNvPr id="26" name="Group 4"/>
          <p:cNvGrpSpPr>
            <a:grpSpLocks/>
          </p:cNvGrpSpPr>
          <p:nvPr/>
        </p:nvGrpSpPr>
        <p:grpSpPr bwMode="auto">
          <a:xfrm>
            <a:off x="8153400" y="3189014"/>
            <a:ext cx="3048000" cy="2754586"/>
            <a:chOff x="2400" y="1401"/>
            <a:chExt cx="1392" cy="1258"/>
          </a:xfrm>
        </p:grpSpPr>
        <p:sp>
          <p:nvSpPr>
            <p:cNvPr id="27" name="AutoShape 5"/>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sz="2400">
                <a:latin typeface="Calibri"/>
                <a:cs typeface="Calibri"/>
              </a:endParaRPr>
            </a:p>
          </p:txBody>
        </p:sp>
        <p:grpSp>
          <p:nvGrpSpPr>
            <p:cNvPr id="28" name="Group 6"/>
            <p:cNvGrpSpPr>
              <a:grpSpLocks/>
            </p:cNvGrpSpPr>
            <p:nvPr/>
          </p:nvGrpSpPr>
          <p:grpSpPr bwMode="auto">
            <a:xfrm>
              <a:off x="2529" y="1617"/>
              <a:ext cx="1263" cy="361"/>
              <a:chOff x="1584" y="1680"/>
              <a:chExt cx="2352" cy="336"/>
            </a:xfrm>
          </p:grpSpPr>
          <p:sp>
            <p:nvSpPr>
              <p:cNvPr id="41" name="Line 7"/>
              <p:cNvSpPr>
                <a:spLocks noChangeShapeType="1"/>
              </p:cNvSpPr>
              <p:nvPr/>
            </p:nvSpPr>
            <p:spPr bwMode="auto">
              <a:xfrm flipH="1">
                <a:off x="1584" y="1680"/>
                <a:ext cx="1152" cy="336"/>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42" name="Line 8"/>
              <p:cNvSpPr>
                <a:spLocks noChangeShapeType="1"/>
              </p:cNvSpPr>
              <p:nvPr/>
            </p:nvSpPr>
            <p:spPr bwMode="auto">
              <a:xfrm>
                <a:off x="2736" y="1680"/>
                <a:ext cx="1200" cy="288"/>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43" name="Line 9"/>
              <p:cNvSpPr>
                <a:spLocks noChangeShapeType="1"/>
              </p:cNvSpPr>
              <p:nvPr/>
            </p:nvSpPr>
            <p:spPr bwMode="auto">
              <a:xfrm flipH="1">
                <a:off x="2304" y="1680"/>
                <a:ext cx="432" cy="336"/>
              </a:xfrm>
              <a:prstGeom prst="line">
                <a:avLst/>
              </a:prstGeom>
              <a:noFill/>
              <a:ln w="28575">
                <a:solidFill>
                  <a:schemeClr val="tx1"/>
                </a:solidFill>
                <a:round/>
                <a:headEnd/>
                <a:tailEnd type="triangle" w="med" len="med"/>
              </a:ln>
            </p:spPr>
            <p:txBody>
              <a:bodyPr/>
              <a:lstStyle/>
              <a:p>
                <a:endParaRPr lang="en-US" sz="2400">
                  <a:latin typeface="Calibri"/>
                  <a:cs typeface="Calibri"/>
                </a:endParaRPr>
              </a:p>
            </p:txBody>
          </p:sp>
          <p:sp>
            <p:nvSpPr>
              <p:cNvPr id="44" name="Line 10"/>
              <p:cNvSpPr>
                <a:spLocks noChangeShapeType="1"/>
              </p:cNvSpPr>
              <p:nvPr/>
            </p:nvSpPr>
            <p:spPr bwMode="auto">
              <a:xfrm>
                <a:off x="2736" y="1680"/>
                <a:ext cx="432" cy="288"/>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grpSp>
        <p:sp>
          <p:nvSpPr>
            <p:cNvPr id="29" name="Oval 11"/>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sz="2400">
                <a:latin typeface="Calibri"/>
                <a:cs typeface="Calibri"/>
              </a:endParaRPr>
            </a:p>
          </p:txBody>
        </p:sp>
        <p:grpSp>
          <p:nvGrpSpPr>
            <p:cNvPr id="30" name="Group 12"/>
            <p:cNvGrpSpPr>
              <a:grpSpLocks/>
            </p:cNvGrpSpPr>
            <p:nvPr/>
          </p:nvGrpSpPr>
          <p:grpSpPr bwMode="auto">
            <a:xfrm>
              <a:off x="2400" y="2107"/>
              <a:ext cx="1057" cy="386"/>
              <a:chOff x="1536" y="2400"/>
              <a:chExt cx="1584" cy="624"/>
            </a:xfrm>
          </p:grpSpPr>
          <p:sp>
            <p:nvSpPr>
              <p:cNvPr id="37" name="Line 13"/>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38" name="Line 14"/>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39" name="Line 15"/>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sz="2400">
                  <a:latin typeface="Calibri"/>
                  <a:cs typeface="Calibri"/>
                </a:endParaRPr>
              </a:p>
            </p:txBody>
          </p:sp>
          <p:sp>
            <p:nvSpPr>
              <p:cNvPr id="40" name="Line 16"/>
              <p:cNvSpPr>
                <a:spLocks noChangeShapeType="1"/>
              </p:cNvSpPr>
              <p:nvPr/>
            </p:nvSpPr>
            <p:spPr bwMode="auto">
              <a:xfrm>
                <a:off x="2312" y="2400"/>
                <a:ext cx="280" cy="624"/>
              </a:xfrm>
              <a:prstGeom prst="line">
                <a:avLst/>
              </a:prstGeom>
              <a:noFill/>
              <a:ln w="28575">
                <a:solidFill>
                  <a:schemeClr val="tx1"/>
                </a:solidFill>
                <a:round/>
                <a:headEnd/>
                <a:tailEnd type="triangle" w="med" len="med"/>
              </a:ln>
            </p:spPr>
            <p:txBody>
              <a:bodyPr/>
              <a:lstStyle/>
              <a:p>
                <a:endParaRPr lang="en-US" sz="2400">
                  <a:latin typeface="Calibri"/>
                  <a:cs typeface="Calibri"/>
                </a:endParaRPr>
              </a:p>
            </p:txBody>
          </p:sp>
        </p:grpSp>
        <p:sp>
          <p:nvSpPr>
            <p:cNvPr id="31" name="Text Box 17"/>
            <p:cNvSpPr txBox="1">
              <a:spLocks noChangeArrowheads="1"/>
            </p:cNvSpPr>
            <p:nvPr/>
          </p:nvSpPr>
          <p:spPr bwMode="auto">
            <a:xfrm>
              <a:off x="3071" y="1680"/>
              <a:ext cx="129" cy="211"/>
            </a:xfrm>
            <a:prstGeom prst="rect">
              <a:avLst/>
            </a:prstGeom>
            <a:noFill/>
            <a:ln w="9525">
              <a:noFill/>
              <a:miter lim="800000"/>
              <a:headEnd/>
              <a:tailEnd/>
            </a:ln>
          </p:spPr>
          <p:txBody>
            <a:bodyPr>
              <a:spAutoFit/>
            </a:bodyPr>
            <a:lstStyle/>
            <a:p>
              <a:pPr>
                <a:spcBef>
                  <a:spcPct val="50000"/>
                </a:spcBef>
              </a:pPr>
              <a:r>
                <a:rPr lang="en-US" sz="2400" dirty="0">
                  <a:latin typeface="Calibri"/>
                  <a:cs typeface="Calibri"/>
                </a:rPr>
                <a:t>a</a:t>
              </a:r>
            </a:p>
          </p:txBody>
        </p:sp>
        <p:sp>
          <p:nvSpPr>
            <p:cNvPr id="32" name="Text Box 18"/>
            <p:cNvSpPr txBox="1">
              <a:spLocks noChangeArrowheads="1"/>
            </p:cNvSpPr>
            <p:nvPr/>
          </p:nvSpPr>
          <p:spPr bwMode="auto">
            <a:xfrm>
              <a:off x="3216" y="1401"/>
              <a:ext cx="129" cy="211"/>
            </a:xfrm>
            <a:prstGeom prst="rect">
              <a:avLst/>
            </a:prstGeom>
            <a:noFill/>
            <a:ln w="9525">
              <a:noFill/>
              <a:miter lim="800000"/>
              <a:headEnd/>
              <a:tailEnd/>
            </a:ln>
          </p:spPr>
          <p:txBody>
            <a:bodyPr>
              <a:spAutoFit/>
            </a:bodyPr>
            <a:lstStyle/>
            <a:p>
              <a:pPr>
                <a:spcBef>
                  <a:spcPct val="50000"/>
                </a:spcBef>
              </a:pPr>
              <a:r>
                <a:rPr lang="en-US" sz="2400" dirty="0">
                  <a:solidFill>
                    <a:srgbClr val="0000FF"/>
                  </a:solidFill>
                  <a:latin typeface="Calibri"/>
                  <a:cs typeface="Calibri"/>
                </a:rPr>
                <a:t>s</a:t>
              </a:r>
            </a:p>
          </p:txBody>
        </p:sp>
        <p:sp>
          <p:nvSpPr>
            <p:cNvPr id="33" name="Text Box 19"/>
            <p:cNvSpPr txBox="1">
              <a:spLocks noChangeArrowheads="1"/>
            </p:cNvSpPr>
            <p:nvPr/>
          </p:nvSpPr>
          <p:spPr bwMode="auto">
            <a:xfrm>
              <a:off x="3024" y="1920"/>
              <a:ext cx="559" cy="211"/>
            </a:xfrm>
            <a:prstGeom prst="rect">
              <a:avLst/>
            </a:prstGeom>
            <a:noFill/>
            <a:ln w="9525">
              <a:noFill/>
              <a:miter lim="800000"/>
              <a:headEnd/>
              <a:tailEnd/>
            </a:ln>
          </p:spPr>
          <p:txBody>
            <a:bodyPr>
              <a:spAutoFit/>
            </a:bodyPr>
            <a:lstStyle/>
            <a:p>
              <a:pPr>
                <a:spcBef>
                  <a:spcPct val="50000"/>
                </a:spcBef>
              </a:pPr>
              <a:r>
                <a:rPr lang="en-US" sz="2400" dirty="0">
                  <a:solidFill>
                    <a:srgbClr val="008000"/>
                  </a:solidFill>
                  <a:latin typeface="Calibri"/>
                  <a:cs typeface="Calibri"/>
                </a:rPr>
                <a:t>s, a</a:t>
              </a:r>
            </a:p>
          </p:txBody>
        </p:sp>
        <p:sp>
          <p:nvSpPr>
            <p:cNvPr id="34" name="Text Box 20"/>
            <p:cNvSpPr txBox="1">
              <a:spLocks noChangeArrowheads="1"/>
            </p:cNvSpPr>
            <p:nvPr/>
          </p:nvSpPr>
          <p:spPr bwMode="auto">
            <a:xfrm>
              <a:off x="2609" y="2261"/>
              <a:ext cx="504" cy="211"/>
            </a:xfrm>
            <a:prstGeom prst="rect">
              <a:avLst/>
            </a:prstGeom>
            <a:noFill/>
            <a:ln w="9525">
              <a:noFill/>
              <a:miter lim="800000"/>
              <a:headEnd/>
              <a:tailEnd/>
            </a:ln>
          </p:spPr>
          <p:txBody>
            <a:bodyPr>
              <a:spAutoFit/>
            </a:bodyPr>
            <a:lstStyle/>
            <a:p>
              <a:pPr>
                <a:spcBef>
                  <a:spcPct val="50000"/>
                </a:spcBef>
              </a:pPr>
              <a:r>
                <a:rPr lang="en-US" sz="2400" dirty="0" err="1">
                  <a:latin typeface="Calibri"/>
                  <a:cs typeface="Calibri"/>
                </a:rPr>
                <a:t>s,a,s</a:t>
              </a:r>
              <a:r>
                <a:rPr lang="ja-JP" altLang="en-US" sz="2400">
                  <a:latin typeface="Calibri"/>
                  <a:cs typeface="Calibri"/>
                </a:rPr>
                <a:t>’</a:t>
              </a:r>
              <a:endParaRPr lang="en-US" sz="2400" dirty="0">
                <a:latin typeface="Calibri"/>
                <a:cs typeface="Calibri"/>
              </a:endParaRPr>
            </a:p>
          </p:txBody>
        </p:sp>
        <p:sp>
          <p:nvSpPr>
            <p:cNvPr id="35" name="AutoShape 21"/>
            <p:cNvSpPr>
              <a:spLocks noChangeArrowheads="1"/>
            </p:cNvSpPr>
            <p:nvPr/>
          </p:nvSpPr>
          <p:spPr bwMode="auto">
            <a:xfrm>
              <a:off x="3019" y="2499"/>
              <a:ext cx="154" cy="123"/>
            </a:xfrm>
            <a:prstGeom prst="triangle">
              <a:avLst>
                <a:gd name="adj" fmla="val 50000"/>
              </a:avLst>
            </a:prstGeom>
            <a:solidFill>
              <a:srgbClr val="0000FF"/>
            </a:solidFill>
            <a:ln w="9525">
              <a:solidFill>
                <a:schemeClr val="tx1"/>
              </a:solidFill>
              <a:miter lim="800000"/>
              <a:headEnd/>
              <a:tailEnd/>
            </a:ln>
          </p:spPr>
          <p:txBody>
            <a:bodyPr wrap="none" anchor="ctr"/>
            <a:lstStyle/>
            <a:p>
              <a:pPr algn="r" rtl="1"/>
              <a:endParaRPr lang="en-US" sz="2400">
                <a:latin typeface="Calibri"/>
                <a:cs typeface="Calibri"/>
              </a:endParaRPr>
            </a:p>
          </p:txBody>
        </p:sp>
        <p:sp>
          <p:nvSpPr>
            <p:cNvPr id="36" name="Text Box 22"/>
            <p:cNvSpPr txBox="1">
              <a:spLocks noChangeArrowheads="1"/>
            </p:cNvSpPr>
            <p:nvPr/>
          </p:nvSpPr>
          <p:spPr bwMode="auto">
            <a:xfrm>
              <a:off x="3096" y="2448"/>
              <a:ext cx="331" cy="211"/>
            </a:xfrm>
            <a:prstGeom prst="rect">
              <a:avLst/>
            </a:prstGeom>
            <a:noFill/>
            <a:ln w="9525">
              <a:noFill/>
              <a:miter lim="800000"/>
              <a:headEnd/>
              <a:tailEnd/>
            </a:ln>
          </p:spPr>
          <p:txBody>
            <a:bodyPr wrap="square">
              <a:spAutoFit/>
            </a:bodyPr>
            <a:lstStyle/>
            <a:p>
              <a:pPr algn="r" rtl="1">
                <a:spcBef>
                  <a:spcPct val="50000"/>
                </a:spcBef>
              </a:pPr>
              <a:r>
                <a:rPr lang="en-US" sz="2400" dirty="0">
                  <a:solidFill>
                    <a:srgbClr val="0000FF"/>
                  </a:solidFill>
                  <a:latin typeface="Calibri"/>
                  <a:cs typeface="Calibri"/>
                </a:rPr>
                <a:t>s</a:t>
              </a:r>
              <a:r>
                <a:rPr lang="ja-JP" altLang="en-US" sz="2400">
                  <a:solidFill>
                    <a:srgbClr val="0000FF"/>
                  </a:solidFill>
                  <a:latin typeface="Calibri"/>
                  <a:cs typeface="Calibri"/>
                </a:rPr>
                <a:t>’</a:t>
              </a:r>
              <a:endParaRPr lang="en-US" sz="2400" dirty="0">
                <a:solidFill>
                  <a:srgbClr val="0000FF"/>
                </a:solidFill>
                <a:latin typeface="Calibri"/>
                <a:cs typeface="Calibri"/>
              </a:endParaRPr>
            </a:p>
          </p:txBody>
        </p:sp>
      </p:grpSp>
    </p:spTree>
    <p:extLst>
      <p:ext uri="{BB962C8B-B14F-4D97-AF65-F5344CB8AC3E}">
        <p14:creationId xmlns:p14="http://schemas.microsoft.com/office/powerpoint/2010/main" val="16463230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Double Bandits</a:t>
            </a:r>
          </a:p>
        </p:txBody>
      </p:sp>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295400" y="1447800"/>
            <a:ext cx="3048000" cy="3048000"/>
          </a:xfrm>
          <a:prstGeom prst="rect">
            <a:avLst/>
          </a:prstGeom>
          <a:noFill/>
        </p:spPr>
      </p:pic>
      <p:pic>
        <p:nvPicPr>
          <p:cNvPr id="9"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8077200" y="1371600"/>
            <a:ext cx="2743200" cy="3048000"/>
          </a:xfrm>
          <a:prstGeom prst="rect">
            <a:avLst/>
          </a:prstGeom>
          <a:noFill/>
        </p:spPr>
      </p:pic>
      <p:pic>
        <p:nvPicPr>
          <p:cNvPr id="47107" name="Picture 3"/>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4800600" y="3049893"/>
            <a:ext cx="2819400" cy="3501414"/>
          </a:xfrm>
          <a:prstGeom prst="rect">
            <a:avLst/>
          </a:prstGeom>
          <a:noFill/>
        </p:spPr>
      </p:pic>
    </p:spTree>
    <p:extLst>
      <p:ext uri="{BB962C8B-B14F-4D97-AF65-F5344CB8AC3E}">
        <p14:creationId xmlns:p14="http://schemas.microsoft.com/office/powerpoint/2010/main" val="68932148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Active Reinforcement Learning</a:t>
            </a:r>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05268" y="1447800"/>
            <a:ext cx="4541755" cy="2362200"/>
          </a:xfrm>
          <a:prstGeom prst="rect">
            <a:avLst/>
          </a:prstGeom>
          <a:noFill/>
        </p:spPr>
      </p:pic>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814807" y="2365131"/>
            <a:ext cx="4805638" cy="2816469"/>
          </a:xfrm>
          <a:prstGeom prst="rect">
            <a:avLst/>
          </a:prstGeom>
          <a:noFill/>
        </p:spPr>
      </p:pic>
      <p:pic>
        <p:nvPicPr>
          <p:cNvPr id="38915" name="Picture 3"/>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546192" y="4038600"/>
            <a:ext cx="4338616" cy="2263626"/>
          </a:xfrm>
          <a:prstGeom prst="rect">
            <a:avLst/>
          </a:prstGeom>
          <a:noFill/>
        </p:spPr>
      </p:pic>
    </p:spTree>
    <p:extLst>
      <p:ext uri="{BB962C8B-B14F-4D97-AF65-F5344CB8AC3E}">
        <p14:creationId xmlns:p14="http://schemas.microsoft.com/office/powerpoint/2010/main" val="157155473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r>
              <a:rPr lang="en-US" dirty="0"/>
              <a:t>Active Reinforcement Learning</a:t>
            </a:r>
          </a:p>
        </p:txBody>
      </p:sp>
      <p:sp>
        <p:nvSpPr>
          <p:cNvPr id="19459" name="Rectangle 3"/>
          <p:cNvSpPr>
            <a:spLocks noGrp="1" noChangeArrowheads="1"/>
          </p:cNvSpPr>
          <p:nvPr>
            <p:ph idx="1"/>
          </p:nvPr>
        </p:nvSpPr>
        <p:spPr>
          <a:xfrm>
            <a:off x="228600" y="1371600"/>
            <a:ext cx="10210800" cy="4525962"/>
          </a:xfrm>
        </p:spPr>
        <p:txBody>
          <a:bodyPr/>
          <a:lstStyle/>
          <a:p>
            <a:pPr>
              <a:lnSpc>
                <a:spcPct val="90000"/>
              </a:lnSpc>
            </a:pPr>
            <a:r>
              <a:rPr lang="en-US" sz="2800" dirty="0"/>
              <a:t>Full reinforcement learning: optimal policies (like value iteration)</a:t>
            </a:r>
          </a:p>
          <a:p>
            <a:pPr lvl="1">
              <a:lnSpc>
                <a:spcPct val="90000"/>
              </a:lnSpc>
            </a:pPr>
            <a:r>
              <a:rPr lang="en-US" sz="2400" dirty="0"/>
              <a:t>You don’t know the transitions T(</a:t>
            </a:r>
            <a:r>
              <a:rPr lang="en-US" sz="2400" dirty="0" err="1"/>
              <a:t>s,a,s</a:t>
            </a:r>
            <a:r>
              <a:rPr lang="en-US" sz="2400" dirty="0"/>
              <a:t>’)</a:t>
            </a:r>
          </a:p>
          <a:p>
            <a:pPr lvl="1">
              <a:lnSpc>
                <a:spcPct val="90000"/>
              </a:lnSpc>
            </a:pPr>
            <a:r>
              <a:rPr lang="en-US" sz="2400" dirty="0"/>
              <a:t>You don’t know the rewards R(</a:t>
            </a:r>
            <a:r>
              <a:rPr lang="en-US" sz="2400" dirty="0" err="1"/>
              <a:t>s,a,s</a:t>
            </a:r>
            <a:r>
              <a:rPr lang="en-US" sz="2400" dirty="0"/>
              <a:t>’)</a:t>
            </a:r>
          </a:p>
          <a:p>
            <a:pPr lvl="1">
              <a:lnSpc>
                <a:spcPct val="90000"/>
              </a:lnSpc>
            </a:pPr>
            <a:r>
              <a:rPr lang="en-US" sz="2400" dirty="0"/>
              <a:t>You choose the actions now</a:t>
            </a:r>
            <a:endParaRPr lang="en-US" sz="2400" dirty="0">
              <a:sym typeface="Symbol" pitchFamily="18" charset="2"/>
            </a:endParaRPr>
          </a:p>
          <a:p>
            <a:pPr lvl="1">
              <a:lnSpc>
                <a:spcPct val="90000"/>
              </a:lnSpc>
            </a:pPr>
            <a:r>
              <a:rPr lang="en-US" sz="2400" dirty="0">
                <a:solidFill>
                  <a:srgbClr val="CC0000"/>
                </a:solidFill>
              </a:rPr>
              <a:t>Goal: learn the optimal policy / values</a:t>
            </a:r>
          </a:p>
          <a:p>
            <a:pPr lvl="1">
              <a:lnSpc>
                <a:spcPct val="90000"/>
              </a:lnSpc>
            </a:pPr>
            <a:endParaRPr lang="en-US" sz="2400" dirty="0"/>
          </a:p>
          <a:p>
            <a:pPr>
              <a:lnSpc>
                <a:spcPct val="90000"/>
              </a:lnSpc>
            </a:pPr>
            <a:r>
              <a:rPr lang="en-US" sz="2800" dirty="0"/>
              <a:t>In this case:</a:t>
            </a:r>
          </a:p>
          <a:p>
            <a:pPr lvl="1">
              <a:lnSpc>
                <a:spcPct val="90000"/>
              </a:lnSpc>
            </a:pPr>
            <a:r>
              <a:rPr lang="en-US" sz="2400" dirty="0"/>
              <a:t>Learner makes choices!</a:t>
            </a:r>
          </a:p>
          <a:p>
            <a:pPr lvl="1">
              <a:lnSpc>
                <a:spcPct val="90000"/>
              </a:lnSpc>
            </a:pPr>
            <a:r>
              <a:rPr lang="en-US" sz="2400" dirty="0"/>
              <a:t>Fundamental tradeoff: exploration vs. exploitation</a:t>
            </a:r>
          </a:p>
          <a:p>
            <a:pPr lvl="1">
              <a:lnSpc>
                <a:spcPct val="90000"/>
              </a:lnSpc>
            </a:pPr>
            <a:r>
              <a:rPr lang="en-US" sz="2400" dirty="0"/>
              <a:t>This is NOT offline planning!  You actually take actions in the world and find out what happens…</a:t>
            </a:r>
          </a:p>
        </p:txBody>
      </p:sp>
      <p:pic>
        <p:nvPicPr>
          <p:cNvPr id="7"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935228" y="2133600"/>
            <a:ext cx="4239685" cy="2049891"/>
          </a:xfrm>
          <a:prstGeom prst="rect">
            <a:avLst/>
          </a:prstGeom>
          <a:noFill/>
        </p:spPr>
      </p:pic>
    </p:spTree>
    <p:extLst>
      <p:ext uri="{BB962C8B-B14F-4D97-AF65-F5344CB8AC3E}">
        <p14:creationId xmlns:p14="http://schemas.microsoft.com/office/powerpoint/2010/main" val="19743053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a:latin typeface="Calibri"/>
                <a:cs typeface="Calibri"/>
                <a:sym typeface="Symbol" pitchFamily="18" charset="2"/>
              </a:rPr>
              <a:t>Detour: Q-Value Iteration</a:t>
            </a:r>
          </a:p>
        </p:txBody>
      </p:sp>
      <p:sp>
        <p:nvSpPr>
          <p:cNvPr id="1757187" name="Rectangle 3"/>
          <p:cNvSpPr>
            <a:spLocks noGrp="1" noChangeArrowheads="1"/>
          </p:cNvSpPr>
          <p:nvPr>
            <p:ph idx="1"/>
          </p:nvPr>
        </p:nvSpPr>
        <p:spPr>
          <a:xfrm>
            <a:off x="457200" y="1447800"/>
            <a:ext cx="11277600" cy="4800600"/>
          </a:xfrm>
        </p:spPr>
        <p:txBody>
          <a:bodyPr/>
          <a:lstStyle/>
          <a:p>
            <a:pPr>
              <a:lnSpc>
                <a:spcPct val="80000"/>
              </a:lnSpc>
            </a:pPr>
            <a:r>
              <a:rPr lang="en-US" sz="2400" dirty="0">
                <a:latin typeface="Calibri"/>
                <a:cs typeface="Calibri"/>
              </a:rPr>
              <a:t>Value iteration: find successive (depth-limited) values</a:t>
            </a:r>
          </a:p>
          <a:p>
            <a:pPr lvl="1">
              <a:lnSpc>
                <a:spcPct val="80000"/>
              </a:lnSpc>
            </a:pPr>
            <a:r>
              <a:rPr lang="en-US" sz="2000" dirty="0">
                <a:latin typeface="Calibri"/>
                <a:cs typeface="Calibri"/>
              </a:rPr>
              <a:t>Start with V</a:t>
            </a:r>
            <a:r>
              <a:rPr lang="en-US" sz="2000" baseline="-25000" dirty="0">
                <a:latin typeface="Calibri"/>
                <a:cs typeface="Calibri"/>
              </a:rPr>
              <a:t>0</a:t>
            </a:r>
            <a:r>
              <a:rPr lang="en-US" sz="2000" dirty="0">
                <a:latin typeface="Calibri"/>
                <a:cs typeface="Calibri"/>
              </a:rPr>
              <a:t>(s) = 0, which we know is right</a:t>
            </a:r>
          </a:p>
          <a:p>
            <a:pPr lvl="1">
              <a:lnSpc>
                <a:spcPct val="80000"/>
              </a:lnSpc>
            </a:pPr>
            <a:r>
              <a:rPr lang="en-US" sz="2000" dirty="0">
                <a:latin typeface="Calibri"/>
                <a:cs typeface="Calibri"/>
              </a:rPr>
              <a:t>Given </a:t>
            </a:r>
            <a:r>
              <a:rPr lang="en-US" sz="2000" dirty="0" err="1">
                <a:latin typeface="Calibri"/>
                <a:cs typeface="Calibri"/>
              </a:rPr>
              <a:t>V</a:t>
            </a:r>
            <a:r>
              <a:rPr lang="en-US" sz="2000" baseline="-25000" dirty="0" err="1">
                <a:latin typeface="Calibri"/>
                <a:cs typeface="Calibri"/>
              </a:rPr>
              <a:t>k</a:t>
            </a:r>
            <a:r>
              <a:rPr lang="en-US" sz="2000" dirty="0">
                <a:latin typeface="Calibri"/>
                <a:cs typeface="Calibri"/>
              </a:rPr>
              <a:t>, calculate the depth k+1 values for all states:</a:t>
            </a:r>
          </a:p>
          <a:p>
            <a:pPr lvl="1">
              <a:lnSpc>
                <a:spcPct val="80000"/>
              </a:lnSpc>
            </a:pPr>
            <a:endParaRPr lang="en-US" sz="2000" dirty="0">
              <a:latin typeface="Calibri"/>
              <a:cs typeface="Calibri"/>
            </a:endParaRPr>
          </a:p>
          <a:p>
            <a:pPr lvl="1">
              <a:lnSpc>
                <a:spcPct val="80000"/>
              </a:lnSpc>
            </a:pPr>
            <a:endParaRPr lang="en-US" sz="2000" dirty="0">
              <a:latin typeface="Calibri"/>
              <a:cs typeface="Calibri"/>
            </a:endParaRPr>
          </a:p>
          <a:p>
            <a:pPr lvl="1">
              <a:lnSpc>
                <a:spcPct val="80000"/>
              </a:lnSpc>
            </a:pPr>
            <a:endParaRPr lang="en-US" sz="2000" dirty="0">
              <a:latin typeface="Calibri"/>
              <a:cs typeface="Calibri"/>
            </a:endParaRPr>
          </a:p>
          <a:p>
            <a:pPr>
              <a:lnSpc>
                <a:spcPct val="80000"/>
              </a:lnSpc>
            </a:pPr>
            <a:endParaRPr lang="en-US" sz="2400" dirty="0">
              <a:latin typeface="Calibri"/>
              <a:cs typeface="Calibri"/>
            </a:endParaRPr>
          </a:p>
          <a:p>
            <a:pPr>
              <a:lnSpc>
                <a:spcPct val="80000"/>
              </a:lnSpc>
            </a:pPr>
            <a:r>
              <a:rPr lang="en-US" sz="2400" dirty="0">
                <a:latin typeface="Calibri"/>
                <a:cs typeface="Calibri"/>
              </a:rPr>
              <a:t>But Q-values are more useful, so compute them instead</a:t>
            </a:r>
          </a:p>
          <a:p>
            <a:pPr lvl="1">
              <a:lnSpc>
                <a:spcPct val="80000"/>
              </a:lnSpc>
            </a:pPr>
            <a:r>
              <a:rPr lang="en-US" sz="2000" dirty="0">
                <a:latin typeface="Calibri"/>
                <a:cs typeface="Calibri"/>
              </a:rPr>
              <a:t>Start with Q</a:t>
            </a:r>
            <a:r>
              <a:rPr lang="en-US" sz="2000" baseline="-25000" dirty="0">
                <a:latin typeface="Calibri"/>
                <a:cs typeface="Calibri"/>
              </a:rPr>
              <a:t>0</a:t>
            </a:r>
            <a:r>
              <a:rPr lang="en-US" sz="2000" dirty="0">
                <a:latin typeface="Calibri"/>
                <a:cs typeface="Calibri"/>
              </a:rPr>
              <a:t>(</a:t>
            </a:r>
            <a:r>
              <a:rPr lang="en-US" sz="2000" dirty="0" err="1">
                <a:latin typeface="Calibri"/>
                <a:cs typeface="Calibri"/>
              </a:rPr>
              <a:t>s,a</a:t>
            </a:r>
            <a:r>
              <a:rPr lang="en-US" sz="2000" dirty="0">
                <a:latin typeface="Calibri"/>
                <a:cs typeface="Calibri"/>
              </a:rPr>
              <a:t>) = 0, which we know is right</a:t>
            </a:r>
          </a:p>
          <a:p>
            <a:pPr lvl="1">
              <a:lnSpc>
                <a:spcPct val="80000"/>
              </a:lnSpc>
            </a:pPr>
            <a:r>
              <a:rPr lang="en-US" sz="2000" dirty="0">
                <a:latin typeface="Calibri"/>
                <a:cs typeface="Calibri"/>
              </a:rPr>
              <a:t>Given </a:t>
            </a:r>
            <a:r>
              <a:rPr lang="en-US" sz="2000" dirty="0" err="1">
                <a:latin typeface="Calibri"/>
                <a:cs typeface="Calibri"/>
              </a:rPr>
              <a:t>Q</a:t>
            </a:r>
            <a:r>
              <a:rPr lang="en-US" sz="2000" baseline="-25000" dirty="0" err="1">
                <a:latin typeface="Calibri"/>
                <a:cs typeface="Calibri"/>
              </a:rPr>
              <a:t>k</a:t>
            </a:r>
            <a:r>
              <a:rPr lang="en-US" sz="2000" dirty="0">
                <a:latin typeface="Calibri"/>
                <a:cs typeface="Calibri"/>
              </a:rPr>
              <a:t>, calculate the depth k+1 q-values for all q-states:</a:t>
            </a:r>
            <a:endParaRPr lang="en-US" sz="2400" dirty="0">
              <a:latin typeface="Calibri"/>
              <a:cs typeface="Calibri"/>
            </a:endParaRPr>
          </a:p>
        </p:txBody>
      </p:sp>
      <p:pic>
        <p:nvPicPr>
          <p:cNvPr id="9" name="Picture 8" descr="txp_fig"/>
          <p:cNvPicPr>
            <a:picLocks noChangeAspect="1"/>
          </p:cNvPicPr>
          <p:nvPr>
            <p:custDataLst>
              <p:tags r:id="rId1"/>
            </p:custDataLst>
          </p:nvPr>
        </p:nvPicPr>
        <p:blipFill>
          <a:blip r:embed="rId4" cstate="print"/>
          <a:stretch>
            <a:fillRect/>
          </a:stretch>
        </p:blipFill>
        <p:spPr bwMode="auto">
          <a:xfrm>
            <a:off x="1633804" y="2662235"/>
            <a:ext cx="7265452" cy="690790"/>
          </a:xfrm>
          <a:prstGeom prst="rect">
            <a:avLst/>
          </a:prstGeom>
          <a:noFill/>
          <a:ln/>
          <a:effectLst/>
        </p:spPr>
      </p:pic>
      <p:sp>
        <p:nvSpPr>
          <p:cNvPr id="20486" name="Line 17"/>
          <p:cNvSpPr>
            <a:spLocks noChangeShapeType="1"/>
          </p:cNvSpPr>
          <p:nvPr/>
        </p:nvSpPr>
        <p:spPr bwMode="auto">
          <a:xfrm flipH="1">
            <a:off x="6172200" y="3538538"/>
            <a:ext cx="307975" cy="612775"/>
          </a:xfrm>
          <a:prstGeom prst="line">
            <a:avLst/>
          </a:prstGeom>
          <a:noFill/>
          <a:ln w="9525">
            <a:solidFill>
              <a:schemeClr val="bg1"/>
            </a:solidFill>
            <a:prstDash val="dash"/>
            <a:round/>
            <a:headEnd/>
            <a:tailEnd type="triangle" w="med" len="med"/>
          </a:ln>
        </p:spPr>
        <p:txBody>
          <a:bodyPr/>
          <a:lstStyle/>
          <a:p>
            <a:endParaRPr lang="en-US">
              <a:latin typeface="Calibri"/>
              <a:cs typeface="Calibri"/>
            </a:endParaRPr>
          </a:p>
        </p:txBody>
      </p:sp>
      <p:pic>
        <p:nvPicPr>
          <p:cNvPr id="10" name="Picture 9" descr="txp_fig"/>
          <p:cNvPicPr>
            <a:picLocks noChangeAspect="1"/>
          </p:cNvPicPr>
          <p:nvPr>
            <p:custDataLst>
              <p:tags r:id="rId2"/>
            </p:custDataLst>
          </p:nvPr>
        </p:nvPicPr>
        <p:blipFill>
          <a:blip r:embed="rId5" cstate="print"/>
          <a:stretch>
            <a:fillRect/>
          </a:stretch>
        </p:blipFill>
        <p:spPr bwMode="auto">
          <a:xfrm>
            <a:off x="1663952" y="5026025"/>
            <a:ext cx="8165848" cy="765520"/>
          </a:xfrm>
          <a:prstGeom prst="rect">
            <a:avLst/>
          </a:prstGeom>
          <a:noFill/>
          <a:ln/>
          <a:effectLst/>
        </p:spPr>
      </p:pic>
    </p:spTree>
    <p:extLst>
      <p:ext uri="{BB962C8B-B14F-4D97-AF65-F5344CB8AC3E}">
        <p14:creationId xmlns:p14="http://schemas.microsoft.com/office/powerpoint/2010/main" val="1379565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57187">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57187">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57187">
                                            <p:txEl>
                                              <p:pRg st="9" end="9"/>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a:t>Q-Learning</a:t>
            </a:r>
          </a:p>
        </p:txBody>
      </p:sp>
      <p:sp>
        <p:nvSpPr>
          <p:cNvPr id="1810435" name="Rectangle 3"/>
          <p:cNvSpPr>
            <a:spLocks noGrp="1" noChangeArrowheads="1"/>
          </p:cNvSpPr>
          <p:nvPr>
            <p:ph idx="1"/>
          </p:nvPr>
        </p:nvSpPr>
        <p:spPr>
          <a:xfrm>
            <a:off x="457200" y="1219200"/>
            <a:ext cx="8229600" cy="4525963"/>
          </a:xfrm>
        </p:spPr>
        <p:txBody>
          <a:bodyPr/>
          <a:lstStyle/>
          <a:p>
            <a:r>
              <a:rPr lang="en-US" sz="2800" dirty="0"/>
              <a:t>Q-Learning: sample-based Q-value iteration</a:t>
            </a:r>
          </a:p>
          <a:p>
            <a:pPr lvl="1"/>
            <a:endParaRPr lang="en-US" sz="2400" dirty="0"/>
          </a:p>
          <a:p>
            <a:pPr lvl="1"/>
            <a:endParaRPr lang="en-US" sz="2400" dirty="0"/>
          </a:p>
          <a:p>
            <a:r>
              <a:rPr lang="en-US" sz="2800" dirty="0"/>
              <a:t>Learn Q(</a:t>
            </a:r>
            <a:r>
              <a:rPr lang="en-US" sz="2800" dirty="0" err="1"/>
              <a:t>s,a</a:t>
            </a:r>
            <a:r>
              <a:rPr lang="en-US" sz="2800" dirty="0"/>
              <a:t>) values as you go</a:t>
            </a:r>
          </a:p>
          <a:p>
            <a:pPr lvl="1"/>
            <a:r>
              <a:rPr lang="en-US" sz="2400" dirty="0"/>
              <a:t>Receive a sample (</a:t>
            </a:r>
            <a:r>
              <a:rPr lang="en-US" sz="2400" dirty="0" err="1"/>
              <a:t>s,a,s’,r</a:t>
            </a:r>
            <a:r>
              <a:rPr lang="en-US" sz="2400" dirty="0"/>
              <a:t>)</a:t>
            </a:r>
          </a:p>
          <a:p>
            <a:pPr lvl="1"/>
            <a:r>
              <a:rPr lang="en-US" sz="2400" dirty="0"/>
              <a:t>Consider your old estimate:</a:t>
            </a:r>
          </a:p>
          <a:p>
            <a:pPr lvl="1"/>
            <a:r>
              <a:rPr lang="en-US" sz="2400" dirty="0"/>
              <a:t>Consider your new sample estimate:</a:t>
            </a:r>
          </a:p>
          <a:p>
            <a:pPr lvl="2"/>
            <a:endParaRPr lang="en-US" sz="2000" dirty="0"/>
          </a:p>
          <a:p>
            <a:pPr lvl="2"/>
            <a:endParaRPr lang="en-US" sz="2000" dirty="0"/>
          </a:p>
          <a:p>
            <a:pPr lvl="1"/>
            <a:r>
              <a:rPr lang="en-US" sz="2400" dirty="0"/>
              <a:t>Incorporate the new estimate into a running average:</a:t>
            </a:r>
          </a:p>
        </p:txBody>
      </p:sp>
      <p:pic>
        <p:nvPicPr>
          <p:cNvPr id="21508" name="Picture 4" descr="txp_fig"/>
          <p:cNvPicPr>
            <a:picLocks noChangeAspect="1" noChangeArrowheads="1"/>
          </p:cNvPicPr>
          <p:nvPr>
            <p:custDataLst>
              <p:tags r:id="rId2"/>
            </p:custDataLst>
          </p:nvPr>
        </p:nvPicPr>
        <p:blipFill>
          <a:blip r:embed="rId7" cstate="print"/>
          <a:srcRect/>
          <a:stretch>
            <a:fillRect/>
          </a:stretch>
        </p:blipFill>
        <p:spPr bwMode="auto">
          <a:xfrm>
            <a:off x="4813300" y="3657600"/>
            <a:ext cx="825500" cy="258762"/>
          </a:xfrm>
          <a:prstGeom prst="rect">
            <a:avLst/>
          </a:prstGeom>
          <a:noFill/>
          <a:ln w="9525">
            <a:noFill/>
            <a:miter lim="800000"/>
            <a:headEnd/>
            <a:tailEnd/>
          </a:ln>
        </p:spPr>
      </p:pic>
      <p:pic>
        <p:nvPicPr>
          <p:cNvPr id="1810440" name="Picture 8" descr="txp_fig"/>
          <p:cNvPicPr>
            <a:picLocks noChangeAspect="1" noChangeArrowheads="1"/>
          </p:cNvPicPr>
          <p:nvPr>
            <p:custDataLst>
              <p:tags r:id="rId3"/>
            </p:custDataLst>
          </p:nvPr>
        </p:nvPicPr>
        <p:blipFill>
          <a:blip r:embed="rId8" cstate="print"/>
          <a:srcRect/>
          <a:stretch>
            <a:fillRect/>
          </a:stretch>
        </p:blipFill>
        <p:spPr bwMode="auto">
          <a:xfrm>
            <a:off x="1752600" y="5791200"/>
            <a:ext cx="5692775" cy="315913"/>
          </a:xfrm>
          <a:prstGeom prst="rect">
            <a:avLst/>
          </a:prstGeom>
          <a:noFill/>
          <a:ln w="9525" algn="in">
            <a:noFill/>
            <a:miter lim="800000"/>
            <a:headEnd/>
            <a:tailEnd/>
          </a:ln>
        </p:spPr>
      </p:pic>
      <p:pic>
        <p:nvPicPr>
          <p:cNvPr id="1810439" name="Picture 7" descr="txp_fig"/>
          <p:cNvPicPr>
            <a:picLocks noChangeAspect="1" noChangeArrowheads="1"/>
          </p:cNvPicPr>
          <p:nvPr>
            <p:custDataLst>
              <p:tags r:id="rId4"/>
            </p:custDataLst>
          </p:nvPr>
        </p:nvPicPr>
        <p:blipFill>
          <a:blip r:embed="rId9" cstate="print"/>
          <a:srcRect/>
          <a:stretch>
            <a:fillRect/>
          </a:stretch>
        </p:blipFill>
        <p:spPr bwMode="auto">
          <a:xfrm>
            <a:off x="1752600" y="4648200"/>
            <a:ext cx="4525963" cy="438150"/>
          </a:xfrm>
          <a:prstGeom prst="rect">
            <a:avLst/>
          </a:prstGeom>
          <a:noFill/>
          <a:ln w="9525">
            <a:noFill/>
            <a:miter lim="800000"/>
            <a:headEnd/>
            <a:tailEnd/>
          </a:ln>
        </p:spPr>
      </p:pic>
      <p:pic>
        <p:nvPicPr>
          <p:cNvPr id="11" name="Picture 10" descr="txp_fig"/>
          <p:cNvPicPr>
            <a:picLocks noChangeAspect="1"/>
          </p:cNvPicPr>
          <p:nvPr>
            <p:custDataLst>
              <p:tags r:id="rId5"/>
            </p:custDataLst>
          </p:nvPr>
        </p:nvPicPr>
        <p:blipFill>
          <a:blip r:embed="rId10" cstate="print"/>
          <a:stretch>
            <a:fillRect/>
          </a:stretch>
        </p:blipFill>
        <p:spPr bwMode="auto">
          <a:xfrm>
            <a:off x="1524000" y="1828800"/>
            <a:ext cx="8165848" cy="765520"/>
          </a:xfrm>
          <a:prstGeom prst="rect">
            <a:avLst/>
          </a:prstGeom>
          <a:noFill/>
          <a:ln/>
          <a:effectLst/>
        </p:spPr>
      </p:pic>
      <p:graphicFrame>
        <p:nvGraphicFramePr>
          <p:cNvPr id="19457" name="Object 2"/>
          <p:cNvGraphicFramePr>
            <a:graphicFrameLocks noChangeAspect="1"/>
          </p:cNvGraphicFramePr>
          <p:nvPr/>
        </p:nvGraphicFramePr>
        <p:xfrm>
          <a:off x="8305800" y="2743200"/>
          <a:ext cx="3505200" cy="2978252"/>
        </p:xfrm>
        <a:graphic>
          <a:graphicData uri="http://schemas.openxmlformats.org/presentationml/2006/ole">
            <mc:AlternateContent xmlns:mc="http://schemas.openxmlformats.org/markup-compatibility/2006">
              <mc:Choice xmlns:v="urn:schemas-microsoft-com:vml" Requires="v">
                <p:oleObj spid="_x0000_s1060" name="Photo Editor Photo" r:id="rId11" imgW="4762913" imgH="4046571" progId="MSPhotoEd.3">
                  <p:embed/>
                </p:oleObj>
              </mc:Choice>
              <mc:Fallback>
                <p:oleObj name="Photo Editor Photo" r:id="rId11" imgW="4762913" imgH="4046571" progId="MSPhotoEd.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305800" y="2743200"/>
                        <a:ext cx="3505200" cy="297825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2128846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10435">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45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1043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10435">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150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810435">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81043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810435">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8104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Video of Demo Q-Learning -- </a:t>
            </a:r>
            <a:r>
              <a:rPr lang="en-US" dirty="0" err="1"/>
              <a:t>Gridworld</a:t>
            </a:r>
            <a:endParaRPr lang="en-US" dirty="0"/>
          </a:p>
        </p:txBody>
      </p:sp>
      <p:pic>
        <p:nvPicPr>
          <p:cNvPr id="4" name="Q-learning--gridworld.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905000" y="1143000"/>
            <a:ext cx="8315325" cy="5197078"/>
          </a:xfrm>
          <a:prstGeom prst="rect">
            <a:avLst/>
          </a:prstGeom>
        </p:spPr>
      </p:pic>
    </p:spTree>
    <p:extLst>
      <p:ext uri="{BB962C8B-B14F-4D97-AF65-F5344CB8AC3E}">
        <p14:creationId xmlns:p14="http://schemas.microsoft.com/office/powerpoint/2010/main" val="56826033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r>
              <a:rPr lang="en-US"/>
              <a:t>Q-Learning Properties</a:t>
            </a:r>
          </a:p>
        </p:txBody>
      </p:sp>
      <p:sp>
        <p:nvSpPr>
          <p:cNvPr id="22531" name="Rectangle 3"/>
          <p:cNvSpPr>
            <a:spLocks noGrp="1" noChangeArrowheads="1"/>
          </p:cNvSpPr>
          <p:nvPr>
            <p:ph idx="1"/>
          </p:nvPr>
        </p:nvSpPr>
        <p:spPr>
          <a:xfrm>
            <a:off x="457200" y="1371600"/>
            <a:ext cx="9525000" cy="4525962"/>
          </a:xfrm>
        </p:spPr>
        <p:txBody>
          <a:bodyPr/>
          <a:lstStyle/>
          <a:p>
            <a:r>
              <a:rPr lang="en-US" sz="2800" dirty="0"/>
              <a:t>Amazing result: Q-learning converges to optimal policy -- even if you’re acting </a:t>
            </a:r>
            <a:r>
              <a:rPr lang="en-US" sz="2800" dirty="0" err="1"/>
              <a:t>suboptimally</a:t>
            </a:r>
            <a:r>
              <a:rPr lang="en-US" sz="2800" dirty="0"/>
              <a:t>!</a:t>
            </a:r>
          </a:p>
          <a:p>
            <a:pPr lvl="2"/>
            <a:endParaRPr lang="en-US" sz="2000" dirty="0"/>
          </a:p>
          <a:p>
            <a:r>
              <a:rPr lang="en-US" sz="2800" dirty="0"/>
              <a:t>This is called </a:t>
            </a:r>
            <a:r>
              <a:rPr lang="en-US" sz="2800" dirty="0">
                <a:solidFill>
                  <a:srgbClr val="C00000"/>
                </a:solidFill>
              </a:rPr>
              <a:t>off-policy learning</a:t>
            </a:r>
          </a:p>
          <a:p>
            <a:pPr lvl="2"/>
            <a:endParaRPr lang="en-US" sz="2000" dirty="0"/>
          </a:p>
          <a:p>
            <a:r>
              <a:rPr lang="en-US" sz="2800" dirty="0"/>
              <a:t>Caveats:</a:t>
            </a:r>
          </a:p>
          <a:p>
            <a:pPr lvl="1"/>
            <a:r>
              <a:rPr lang="en-US" sz="2400" dirty="0"/>
              <a:t>You have to explore enough</a:t>
            </a:r>
          </a:p>
          <a:p>
            <a:pPr lvl="1"/>
            <a:r>
              <a:rPr lang="en-US" sz="2400" dirty="0"/>
              <a:t>You have to eventually make the learning rate</a:t>
            </a:r>
          </a:p>
          <a:p>
            <a:pPr lvl="1">
              <a:buNone/>
            </a:pPr>
            <a:r>
              <a:rPr lang="en-US" sz="2400" dirty="0"/>
              <a:t>	small enough</a:t>
            </a:r>
          </a:p>
          <a:p>
            <a:pPr lvl="1"/>
            <a:r>
              <a:rPr lang="en-US" sz="2400" dirty="0"/>
              <a:t>… but not decrease it too quickly</a:t>
            </a:r>
          </a:p>
          <a:p>
            <a:pPr lvl="1"/>
            <a:r>
              <a:rPr lang="en-US" sz="2400" dirty="0"/>
              <a:t>Basically, in the limit, it doesn’t matter how you select actions (!)</a:t>
            </a:r>
          </a:p>
          <a:p>
            <a:pPr lvl="3"/>
            <a:endParaRPr lang="en-US" sz="1800" dirty="0"/>
          </a:p>
        </p:txBody>
      </p:sp>
      <p:pic>
        <p:nvPicPr>
          <p:cNvPr id="10" name="Picture 1"/>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392042" y="2667000"/>
            <a:ext cx="3884915" cy="2798064"/>
          </a:xfrm>
          <a:prstGeom prst="rect">
            <a:avLst/>
          </a:prstGeom>
          <a:noFill/>
          <a:ln w="9525">
            <a:noFill/>
            <a:miter lim="800000"/>
            <a:headEnd/>
            <a:tailEnd/>
          </a:ln>
          <a:effectLst/>
        </p:spPr>
      </p:pic>
    </p:spTree>
    <p:extLst>
      <p:ext uri="{BB962C8B-B14F-4D97-AF65-F5344CB8AC3E}">
        <p14:creationId xmlns:p14="http://schemas.microsoft.com/office/powerpoint/2010/main" val="192780838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Exploration vs. Exploitation</a:t>
            </a:r>
          </a:p>
        </p:txBody>
      </p:sp>
      <p:sp>
        <p:nvSpPr>
          <p:cNvPr id="3" name="Content Placeholder 2"/>
          <p:cNvSpPr>
            <a:spLocks noGrp="1"/>
          </p:cNvSpPr>
          <p:nvPr>
            <p:ph idx="1"/>
          </p:nvPr>
        </p:nvSpPr>
        <p:spPr/>
        <p:txBody>
          <a:bodyPr/>
          <a:lstStyle/>
          <a:p>
            <a:endParaRPr lang="en-US"/>
          </a:p>
        </p:txBody>
      </p:sp>
      <p:pic>
        <p:nvPicPr>
          <p:cNvPr id="40962"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790700" y="914400"/>
            <a:ext cx="8572500" cy="5715000"/>
          </a:xfrm>
          <a:prstGeom prst="rect">
            <a:avLst/>
          </a:prstGeom>
          <a:noFill/>
        </p:spPr>
      </p:pic>
    </p:spTree>
    <p:extLst>
      <p:ext uri="{BB962C8B-B14F-4D97-AF65-F5344CB8AC3E}">
        <p14:creationId xmlns:p14="http://schemas.microsoft.com/office/powerpoint/2010/main" val="340319303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dirty="0"/>
              <a:t>How to Explore?</a:t>
            </a:r>
          </a:p>
        </p:txBody>
      </p:sp>
      <p:sp>
        <p:nvSpPr>
          <p:cNvPr id="23555" name="Rectangle 3"/>
          <p:cNvSpPr>
            <a:spLocks noGrp="1" noChangeArrowheads="1"/>
          </p:cNvSpPr>
          <p:nvPr>
            <p:ph idx="1"/>
          </p:nvPr>
        </p:nvSpPr>
        <p:spPr>
          <a:xfrm>
            <a:off x="457200" y="1447800"/>
            <a:ext cx="8001000" cy="5029200"/>
          </a:xfrm>
        </p:spPr>
        <p:txBody>
          <a:bodyPr/>
          <a:lstStyle/>
          <a:p>
            <a:pPr>
              <a:lnSpc>
                <a:spcPct val="90000"/>
              </a:lnSpc>
            </a:pPr>
            <a:r>
              <a:rPr lang="en-US" dirty="0"/>
              <a:t>Several schemes for forcing exploration</a:t>
            </a:r>
          </a:p>
          <a:p>
            <a:pPr lvl="1">
              <a:lnSpc>
                <a:spcPct val="90000"/>
              </a:lnSpc>
            </a:pPr>
            <a:r>
              <a:rPr lang="en-US" dirty="0"/>
              <a:t>Simplest: random actions (</a:t>
            </a:r>
            <a:r>
              <a:rPr lang="en-US" dirty="0">
                <a:sym typeface="Symbol" pitchFamily="18" charset="2"/>
              </a:rPr>
              <a:t>-greedy)</a:t>
            </a:r>
            <a:endParaRPr lang="en-US" dirty="0"/>
          </a:p>
          <a:p>
            <a:pPr lvl="2">
              <a:lnSpc>
                <a:spcPct val="90000"/>
              </a:lnSpc>
            </a:pPr>
            <a:r>
              <a:rPr lang="en-US" dirty="0"/>
              <a:t>Every time step, flip a coin</a:t>
            </a:r>
          </a:p>
          <a:p>
            <a:pPr lvl="2">
              <a:lnSpc>
                <a:spcPct val="90000"/>
              </a:lnSpc>
            </a:pPr>
            <a:r>
              <a:rPr lang="en-US" dirty="0"/>
              <a:t>With (small) probability </a:t>
            </a:r>
            <a:r>
              <a:rPr lang="en-US" dirty="0">
                <a:sym typeface="Symbol" pitchFamily="18" charset="2"/>
              </a:rPr>
              <a:t>, act randomly</a:t>
            </a:r>
          </a:p>
          <a:p>
            <a:pPr lvl="2">
              <a:lnSpc>
                <a:spcPct val="90000"/>
              </a:lnSpc>
            </a:pPr>
            <a:r>
              <a:rPr lang="en-US" dirty="0"/>
              <a:t>With (large) probability 1-</a:t>
            </a:r>
            <a:r>
              <a:rPr lang="en-US" dirty="0">
                <a:sym typeface="Symbol" pitchFamily="18" charset="2"/>
              </a:rPr>
              <a:t>, act on current policy</a:t>
            </a:r>
          </a:p>
          <a:p>
            <a:pPr lvl="2">
              <a:lnSpc>
                <a:spcPct val="90000"/>
              </a:lnSpc>
            </a:pPr>
            <a:endParaRPr lang="en-US" dirty="0">
              <a:sym typeface="Symbol" pitchFamily="18" charset="2"/>
            </a:endParaRPr>
          </a:p>
        </p:txBody>
      </p:sp>
      <p:pic>
        <p:nvPicPr>
          <p:cNvPr id="17409" name="Picture 1"/>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8384391" y="1600200"/>
            <a:ext cx="3348017" cy="4267200"/>
          </a:xfrm>
          <a:prstGeom prst="rect">
            <a:avLst/>
          </a:prstGeom>
          <a:noFill/>
        </p:spPr>
      </p:pic>
    </p:spTree>
    <p:extLst>
      <p:ext uri="{BB962C8B-B14F-4D97-AF65-F5344CB8AC3E}">
        <p14:creationId xmlns:p14="http://schemas.microsoft.com/office/powerpoint/2010/main" val="115075856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dirty="0"/>
              <a:t>How to Explore?</a:t>
            </a:r>
          </a:p>
        </p:txBody>
      </p:sp>
      <p:sp>
        <p:nvSpPr>
          <p:cNvPr id="23555" name="Rectangle 3"/>
          <p:cNvSpPr>
            <a:spLocks noGrp="1" noChangeArrowheads="1"/>
          </p:cNvSpPr>
          <p:nvPr>
            <p:ph idx="1"/>
          </p:nvPr>
        </p:nvSpPr>
        <p:spPr>
          <a:xfrm>
            <a:off x="457200" y="1447800"/>
            <a:ext cx="8001000" cy="5029200"/>
          </a:xfrm>
        </p:spPr>
        <p:txBody>
          <a:bodyPr/>
          <a:lstStyle/>
          <a:p>
            <a:pPr>
              <a:lnSpc>
                <a:spcPct val="90000"/>
              </a:lnSpc>
            </a:pPr>
            <a:r>
              <a:rPr lang="en-US" dirty="0"/>
              <a:t>Several schemes for forcing exploration</a:t>
            </a:r>
          </a:p>
          <a:p>
            <a:pPr lvl="1">
              <a:lnSpc>
                <a:spcPct val="90000"/>
              </a:lnSpc>
            </a:pPr>
            <a:r>
              <a:rPr lang="en-US" dirty="0"/>
              <a:t>Simplest: random actions (</a:t>
            </a:r>
            <a:r>
              <a:rPr lang="en-US" dirty="0">
                <a:sym typeface="Symbol" pitchFamily="18" charset="2"/>
              </a:rPr>
              <a:t>-greedy)</a:t>
            </a:r>
            <a:endParaRPr lang="en-US" dirty="0"/>
          </a:p>
          <a:p>
            <a:pPr lvl="2">
              <a:lnSpc>
                <a:spcPct val="90000"/>
              </a:lnSpc>
            </a:pPr>
            <a:r>
              <a:rPr lang="en-US" dirty="0"/>
              <a:t>Every time step, flip a coin</a:t>
            </a:r>
          </a:p>
          <a:p>
            <a:pPr lvl="2">
              <a:lnSpc>
                <a:spcPct val="90000"/>
              </a:lnSpc>
            </a:pPr>
            <a:r>
              <a:rPr lang="en-US" dirty="0"/>
              <a:t>With (small) probability </a:t>
            </a:r>
            <a:r>
              <a:rPr lang="en-US" dirty="0">
                <a:sym typeface="Symbol" pitchFamily="18" charset="2"/>
              </a:rPr>
              <a:t>, act randomly</a:t>
            </a:r>
          </a:p>
          <a:p>
            <a:pPr lvl="2">
              <a:lnSpc>
                <a:spcPct val="90000"/>
              </a:lnSpc>
            </a:pPr>
            <a:r>
              <a:rPr lang="en-US" dirty="0"/>
              <a:t>With (large) probability 1-</a:t>
            </a:r>
            <a:r>
              <a:rPr lang="en-US" dirty="0">
                <a:sym typeface="Symbol" pitchFamily="18" charset="2"/>
              </a:rPr>
              <a:t>, act on current policy</a:t>
            </a:r>
          </a:p>
          <a:p>
            <a:pPr lvl="2">
              <a:lnSpc>
                <a:spcPct val="90000"/>
              </a:lnSpc>
            </a:pPr>
            <a:endParaRPr lang="en-US" dirty="0">
              <a:sym typeface="Symbol" pitchFamily="18" charset="2"/>
            </a:endParaRPr>
          </a:p>
          <a:p>
            <a:pPr lvl="1">
              <a:lnSpc>
                <a:spcPct val="90000"/>
              </a:lnSpc>
            </a:pPr>
            <a:r>
              <a:rPr lang="en-US" dirty="0">
                <a:sym typeface="Symbol" pitchFamily="18" charset="2"/>
              </a:rPr>
              <a:t>Problems with random actions?</a:t>
            </a:r>
          </a:p>
          <a:p>
            <a:pPr lvl="2">
              <a:lnSpc>
                <a:spcPct val="90000"/>
              </a:lnSpc>
            </a:pPr>
            <a:r>
              <a:rPr lang="en-US" dirty="0">
                <a:sym typeface="Symbol" pitchFamily="18" charset="2"/>
              </a:rPr>
              <a:t>You do eventually explore the space, but keep thrashing around once learning is done</a:t>
            </a:r>
          </a:p>
          <a:p>
            <a:pPr lvl="2">
              <a:lnSpc>
                <a:spcPct val="90000"/>
              </a:lnSpc>
            </a:pPr>
            <a:r>
              <a:rPr lang="en-US" dirty="0">
                <a:sym typeface="Symbol" pitchFamily="18" charset="2"/>
              </a:rPr>
              <a:t>One solution: lower  over time</a:t>
            </a:r>
          </a:p>
          <a:p>
            <a:pPr lvl="2">
              <a:lnSpc>
                <a:spcPct val="90000"/>
              </a:lnSpc>
            </a:pPr>
            <a:r>
              <a:rPr lang="en-US" dirty="0">
                <a:sym typeface="Symbol" pitchFamily="18" charset="2"/>
              </a:rPr>
              <a:t>Another solution: exploration functions</a:t>
            </a:r>
          </a:p>
          <a:p>
            <a:pPr>
              <a:lnSpc>
                <a:spcPct val="90000"/>
              </a:lnSpc>
            </a:pPr>
            <a:endParaRPr lang="en-US" dirty="0">
              <a:sym typeface="Symbol" pitchFamily="18" charset="2"/>
            </a:endParaRPr>
          </a:p>
        </p:txBody>
      </p:sp>
      <p:pic>
        <p:nvPicPr>
          <p:cNvPr id="17409" name="Picture 1"/>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8384391" y="1600200"/>
            <a:ext cx="3348017" cy="4267200"/>
          </a:xfrm>
          <a:prstGeom prst="rect">
            <a:avLst/>
          </a:prstGeom>
          <a:noFill/>
        </p:spPr>
      </p:pic>
    </p:spTree>
    <p:extLst>
      <p:ext uri="{BB962C8B-B14F-4D97-AF65-F5344CB8AC3E}">
        <p14:creationId xmlns:p14="http://schemas.microsoft.com/office/powerpoint/2010/main" val="3309159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r>
              <a:rPr lang="en-US"/>
              <a:t>Exploration Functions</a:t>
            </a:r>
          </a:p>
        </p:txBody>
      </p:sp>
      <p:sp>
        <p:nvSpPr>
          <p:cNvPr id="24579" name="Rectangle 3"/>
          <p:cNvSpPr>
            <a:spLocks noGrp="1" noChangeArrowheads="1"/>
          </p:cNvSpPr>
          <p:nvPr>
            <p:ph idx="1"/>
          </p:nvPr>
        </p:nvSpPr>
        <p:spPr>
          <a:xfrm>
            <a:off x="304800" y="1219200"/>
            <a:ext cx="11506200" cy="4729164"/>
          </a:xfrm>
        </p:spPr>
        <p:txBody>
          <a:bodyPr/>
          <a:lstStyle/>
          <a:p>
            <a:r>
              <a:rPr lang="en-US" sz="2800" dirty="0"/>
              <a:t>When to explore?</a:t>
            </a:r>
          </a:p>
          <a:p>
            <a:pPr lvl="1"/>
            <a:r>
              <a:rPr lang="en-US" sz="2400" dirty="0"/>
              <a:t>Random actions: explore a fixed amount</a:t>
            </a:r>
          </a:p>
          <a:p>
            <a:pPr lvl="1"/>
            <a:r>
              <a:rPr lang="en-US" sz="2400" dirty="0"/>
              <a:t>Better idea: explore areas whose badness is not</a:t>
            </a:r>
          </a:p>
          <a:p>
            <a:pPr lvl="1">
              <a:spcBef>
                <a:spcPts val="76"/>
              </a:spcBef>
              <a:buNone/>
            </a:pPr>
            <a:r>
              <a:rPr lang="en-US" sz="2400" dirty="0"/>
              <a:t>	(yet) established, eventually stop exploring</a:t>
            </a:r>
          </a:p>
          <a:p>
            <a:pPr lvl="4"/>
            <a:endParaRPr lang="en-US" sz="1600" dirty="0"/>
          </a:p>
          <a:p>
            <a:r>
              <a:rPr lang="en-US" sz="2800" dirty="0"/>
              <a:t>Exploration function</a:t>
            </a:r>
          </a:p>
          <a:p>
            <a:pPr lvl="1"/>
            <a:r>
              <a:rPr lang="en-US" sz="2400" dirty="0"/>
              <a:t>Takes a value estimate u and a visit count n, and</a:t>
            </a:r>
          </a:p>
          <a:p>
            <a:pPr lvl="1">
              <a:spcBef>
                <a:spcPts val="76"/>
              </a:spcBef>
              <a:buNone/>
            </a:pPr>
            <a:r>
              <a:rPr lang="en-US" sz="2400" dirty="0"/>
              <a:t>	returns an optimistic utility, e.g.</a:t>
            </a:r>
          </a:p>
          <a:p>
            <a:pPr lvl="1">
              <a:buNone/>
            </a:pPr>
            <a:endParaRPr lang="en-US" sz="2400" dirty="0"/>
          </a:p>
          <a:p>
            <a:pPr lvl="1"/>
            <a:endParaRPr lang="en-US" dirty="0"/>
          </a:p>
          <a:p>
            <a:pPr lvl="1"/>
            <a:endParaRPr lang="en-US" sz="2400" dirty="0"/>
          </a:p>
          <a:p>
            <a:pPr lvl="1"/>
            <a:r>
              <a:rPr lang="en-US" sz="2400" dirty="0"/>
              <a:t>Note: this propagates the “bonus” back to states that lead to unknown states as well!</a:t>
            </a:r>
          </a:p>
          <a:p>
            <a:pPr lvl="1">
              <a:buNone/>
            </a:pPr>
            <a:r>
              <a:rPr lang="en-US" sz="2400" dirty="0"/>
              <a:t>				</a:t>
            </a:r>
          </a:p>
        </p:txBody>
      </p:sp>
      <p:pic>
        <p:nvPicPr>
          <p:cNvPr id="39938" name="Picture 2"/>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7341512" y="1219564"/>
            <a:ext cx="4621888" cy="3352072"/>
          </a:xfrm>
          <a:prstGeom prst="rect">
            <a:avLst/>
          </a:prstGeom>
          <a:noFill/>
        </p:spPr>
      </p:pic>
      <p:pic>
        <p:nvPicPr>
          <p:cNvPr id="15" name="Picture 14" descr="txp_fig"/>
          <p:cNvPicPr>
            <a:picLocks noChangeAspect="1"/>
          </p:cNvPicPr>
          <p:nvPr>
            <p:custDataLst>
              <p:tags r:id="rId1"/>
            </p:custDataLst>
          </p:nvPr>
        </p:nvPicPr>
        <p:blipFill>
          <a:blip r:embed="rId7" cstate="print"/>
          <a:stretch>
            <a:fillRect/>
          </a:stretch>
        </p:blipFill>
        <p:spPr bwMode="auto">
          <a:xfrm>
            <a:off x="5190978" y="4261336"/>
            <a:ext cx="2495069" cy="304596"/>
          </a:xfrm>
          <a:prstGeom prst="rect">
            <a:avLst/>
          </a:prstGeom>
          <a:noFill/>
          <a:ln/>
          <a:effectLst/>
        </p:spPr>
      </p:pic>
      <p:pic>
        <p:nvPicPr>
          <p:cNvPr id="9" name="Picture 8" descr="txp_fig"/>
          <p:cNvPicPr>
            <a:picLocks noChangeAspect="1"/>
          </p:cNvPicPr>
          <p:nvPr>
            <p:custDataLst>
              <p:tags r:id="rId2"/>
            </p:custDataLst>
          </p:nvPr>
        </p:nvPicPr>
        <p:blipFill>
          <a:blip r:embed="rId8" cstate="print"/>
          <a:stretch>
            <a:fillRect/>
          </a:stretch>
        </p:blipFill>
        <p:spPr bwMode="auto">
          <a:xfrm>
            <a:off x="4175618" y="5422668"/>
            <a:ext cx="6339982" cy="444732"/>
          </a:xfrm>
          <a:prstGeom prst="rect">
            <a:avLst/>
          </a:prstGeom>
          <a:noFill/>
          <a:ln/>
          <a:effectLst/>
        </p:spPr>
      </p:pic>
      <p:sp>
        <p:nvSpPr>
          <p:cNvPr id="11" name="TextBox 10"/>
          <p:cNvSpPr txBox="1"/>
          <p:nvPr/>
        </p:nvSpPr>
        <p:spPr>
          <a:xfrm>
            <a:off x="1447800" y="5348056"/>
            <a:ext cx="3048000" cy="461665"/>
          </a:xfrm>
          <a:prstGeom prst="rect">
            <a:avLst/>
          </a:prstGeom>
          <a:noFill/>
        </p:spPr>
        <p:txBody>
          <a:bodyPr wrap="square" rtlCol="0">
            <a:spAutoFit/>
          </a:bodyPr>
          <a:lstStyle/>
          <a:p>
            <a:r>
              <a:rPr lang="en-US" sz="2400" dirty="0">
                <a:latin typeface="Calibri" pitchFamily="34" charset="0"/>
              </a:rPr>
              <a:t>Modified Q-Update:</a:t>
            </a:r>
          </a:p>
        </p:txBody>
      </p:sp>
      <p:pic>
        <p:nvPicPr>
          <p:cNvPr id="16" name="Picture 15" descr="txp_fig"/>
          <p:cNvPicPr>
            <a:picLocks noChangeAspect="1"/>
          </p:cNvPicPr>
          <p:nvPr>
            <p:custDataLst>
              <p:tags r:id="rId3"/>
            </p:custDataLst>
          </p:nvPr>
        </p:nvPicPr>
        <p:blipFill>
          <a:blip r:embed="rId9" cstate="print"/>
          <a:stretch>
            <a:fillRect/>
          </a:stretch>
        </p:blipFill>
        <p:spPr bwMode="auto">
          <a:xfrm>
            <a:off x="4171950" y="4813068"/>
            <a:ext cx="4771074" cy="444715"/>
          </a:xfrm>
          <a:prstGeom prst="rect">
            <a:avLst/>
          </a:prstGeom>
          <a:noFill/>
          <a:ln/>
          <a:effectLst/>
        </p:spPr>
      </p:pic>
      <p:sp>
        <p:nvSpPr>
          <p:cNvPr id="14" name="TextBox 13"/>
          <p:cNvSpPr txBox="1"/>
          <p:nvPr/>
        </p:nvSpPr>
        <p:spPr>
          <a:xfrm>
            <a:off x="1447800" y="4738456"/>
            <a:ext cx="3048000" cy="461665"/>
          </a:xfrm>
          <a:prstGeom prst="rect">
            <a:avLst/>
          </a:prstGeom>
          <a:noFill/>
        </p:spPr>
        <p:txBody>
          <a:bodyPr wrap="square" rtlCol="0">
            <a:spAutoFit/>
          </a:bodyPr>
          <a:lstStyle/>
          <a:p>
            <a:r>
              <a:rPr lang="en-US" sz="2400" dirty="0">
                <a:latin typeface="Calibri" pitchFamily="34" charset="0"/>
              </a:rPr>
              <a:t>Regular Q-Update:</a:t>
            </a:r>
          </a:p>
        </p:txBody>
      </p:sp>
    </p:spTree>
    <p:extLst>
      <p:ext uri="{BB962C8B-B14F-4D97-AF65-F5344CB8AC3E}">
        <p14:creationId xmlns:p14="http://schemas.microsoft.com/office/powerpoint/2010/main" val="3718272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93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579">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4579">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4579">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4579">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Double-Bandit MDP</a:t>
            </a:r>
          </a:p>
        </p:txBody>
      </p:sp>
      <p:sp>
        <p:nvSpPr>
          <p:cNvPr id="3" name="Content Placeholder 2"/>
          <p:cNvSpPr>
            <a:spLocks noGrp="1"/>
          </p:cNvSpPr>
          <p:nvPr>
            <p:ph idx="1"/>
          </p:nvPr>
        </p:nvSpPr>
        <p:spPr>
          <a:xfrm>
            <a:off x="406400" y="1371600"/>
            <a:ext cx="11379200" cy="4729164"/>
          </a:xfrm>
        </p:spPr>
        <p:txBody>
          <a:bodyPr/>
          <a:lstStyle/>
          <a:p>
            <a:r>
              <a:rPr lang="en-US" sz="2400" dirty="0"/>
              <a:t>Actions: </a:t>
            </a:r>
            <a:r>
              <a:rPr lang="en-US" sz="2400" i="1" dirty="0">
                <a:solidFill>
                  <a:srgbClr val="3333FF"/>
                </a:solidFill>
              </a:rPr>
              <a:t>Blue</a:t>
            </a:r>
            <a:r>
              <a:rPr lang="en-US" sz="2400" i="1" dirty="0"/>
              <a:t>, </a:t>
            </a:r>
            <a:r>
              <a:rPr lang="en-US" sz="2400" i="1" dirty="0">
                <a:solidFill>
                  <a:srgbClr val="C00000"/>
                </a:solidFill>
              </a:rPr>
              <a:t>Red</a:t>
            </a:r>
          </a:p>
          <a:p>
            <a:r>
              <a:rPr lang="en-US" sz="2400" dirty="0"/>
              <a:t>States: </a:t>
            </a:r>
            <a:r>
              <a:rPr lang="en-US" sz="2400" dirty="0">
                <a:solidFill>
                  <a:srgbClr val="008000"/>
                </a:solidFill>
              </a:rPr>
              <a:t>Win</a:t>
            </a:r>
            <a:r>
              <a:rPr lang="en-US" sz="2400" dirty="0">
                <a:solidFill>
                  <a:schemeClr val="tx1"/>
                </a:solidFill>
              </a:rPr>
              <a:t>, Lose</a:t>
            </a:r>
          </a:p>
        </p:txBody>
      </p:sp>
      <p:sp>
        <p:nvSpPr>
          <p:cNvPr id="5" name="Oval 4"/>
          <p:cNvSpPr/>
          <p:nvPr/>
        </p:nvSpPr>
        <p:spPr>
          <a:xfrm>
            <a:off x="3276600" y="3276601"/>
            <a:ext cx="685800" cy="685800"/>
          </a:xfrm>
          <a:prstGeom prst="ellipse">
            <a:avLst/>
          </a:prstGeom>
          <a:solidFill>
            <a:schemeClr val="bg1"/>
          </a:solidFill>
          <a:ln w="57150">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rgbClr val="008000"/>
                </a:solidFill>
                <a:latin typeface="Calibri" pitchFamily="34" charset="0"/>
              </a:rPr>
              <a:t>W</a:t>
            </a:r>
          </a:p>
        </p:txBody>
      </p:sp>
      <p:sp>
        <p:nvSpPr>
          <p:cNvPr id="6" name="Oval 5"/>
          <p:cNvSpPr/>
          <p:nvPr/>
        </p:nvSpPr>
        <p:spPr>
          <a:xfrm>
            <a:off x="8229600" y="3276601"/>
            <a:ext cx="685800" cy="685800"/>
          </a:xfrm>
          <a:prstGeom prst="ellipse">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Calibri" pitchFamily="34" charset="0"/>
              </a:rPr>
              <a:t>L</a:t>
            </a:r>
          </a:p>
        </p:txBody>
      </p:sp>
      <p:cxnSp>
        <p:nvCxnSpPr>
          <p:cNvPr id="8" name="Curved Connector 7"/>
          <p:cNvCxnSpPr>
            <a:stCxn id="5" idx="0"/>
            <a:endCxn id="6" idx="1"/>
          </p:cNvCxnSpPr>
          <p:nvPr/>
        </p:nvCxnSpPr>
        <p:spPr>
          <a:xfrm rot="16200000" flipH="1">
            <a:off x="5924549" y="971551"/>
            <a:ext cx="100433" cy="4710533"/>
          </a:xfrm>
          <a:prstGeom prst="curvedConnector3">
            <a:avLst>
              <a:gd name="adj1" fmla="val -822914"/>
            </a:avLst>
          </a:prstGeom>
          <a:ln w="5715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4" name="Curved Connector 13"/>
          <p:cNvCxnSpPr>
            <a:stCxn id="5" idx="0"/>
            <a:endCxn id="5" idx="6"/>
          </p:cNvCxnSpPr>
          <p:nvPr/>
        </p:nvCxnSpPr>
        <p:spPr>
          <a:xfrm rot="16200000" flipH="1">
            <a:off x="3619500" y="3276601"/>
            <a:ext cx="342900" cy="342900"/>
          </a:xfrm>
          <a:prstGeom prst="curvedConnector4">
            <a:avLst>
              <a:gd name="adj1" fmla="val -87180"/>
              <a:gd name="adj2" fmla="val 338462"/>
            </a:avLst>
          </a:prstGeom>
          <a:ln w="5715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8" name="Curved Connector 17"/>
          <p:cNvCxnSpPr>
            <a:stCxn id="6" idx="4"/>
            <a:endCxn id="5" idx="5"/>
          </p:cNvCxnSpPr>
          <p:nvPr/>
        </p:nvCxnSpPr>
        <p:spPr>
          <a:xfrm rot="5400000" flipH="1">
            <a:off x="6167017" y="1556919"/>
            <a:ext cx="100433" cy="4710533"/>
          </a:xfrm>
          <a:prstGeom prst="curvedConnector3">
            <a:avLst>
              <a:gd name="adj1" fmla="val -927967"/>
            </a:avLst>
          </a:prstGeom>
          <a:ln w="5715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9" name="Curved Connector 13"/>
          <p:cNvCxnSpPr>
            <a:stCxn id="6" idx="4"/>
            <a:endCxn id="6" idx="2"/>
          </p:cNvCxnSpPr>
          <p:nvPr/>
        </p:nvCxnSpPr>
        <p:spPr>
          <a:xfrm rot="5400000" flipH="1">
            <a:off x="8229600" y="3619501"/>
            <a:ext cx="342900" cy="342900"/>
          </a:xfrm>
          <a:prstGeom prst="curvedConnector4">
            <a:avLst>
              <a:gd name="adj1" fmla="val -84616"/>
              <a:gd name="adj2" fmla="val 325641"/>
            </a:avLst>
          </a:prstGeom>
          <a:ln w="5715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0" name="Curved Connector 29"/>
          <p:cNvCxnSpPr>
            <a:stCxn id="6" idx="6"/>
            <a:endCxn id="5" idx="4"/>
          </p:cNvCxnSpPr>
          <p:nvPr/>
        </p:nvCxnSpPr>
        <p:spPr>
          <a:xfrm flipH="1">
            <a:off x="3619500" y="3619501"/>
            <a:ext cx="5295900" cy="342900"/>
          </a:xfrm>
          <a:prstGeom prst="curvedConnector4">
            <a:avLst>
              <a:gd name="adj1" fmla="val -7681"/>
              <a:gd name="adj2" fmla="val 589178"/>
            </a:avLst>
          </a:prstGeom>
          <a:ln w="57150">
            <a:solidFill>
              <a:srgbClr val="0070C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1" name="Curved Connector 13"/>
          <p:cNvCxnSpPr>
            <a:stCxn id="5" idx="4"/>
            <a:endCxn id="5" idx="2"/>
          </p:cNvCxnSpPr>
          <p:nvPr/>
        </p:nvCxnSpPr>
        <p:spPr>
          <a:xfrm rot="5400000" flipH="1">
            <a:off x="3276600" y="3619501"/>
            <a:ext cx="342900" cy="342900"/>
          </a:xfrm>
          <a:prstGeom prst="curvedConnector4">
            <a:avLst>
              <a:gd name="adj1" fmla="val -376924"/>
              <a:gd name="adj2" fmla="val 415385"/>
            </a:avLst>
          </a:prstGeom>
          <a:ln w="57150">
            <a:solidFill>
              <a:srgbClr val="0070C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78" name="TextBox 77"/>
          <p:cNvSpPr txBox="1"/>
          <p:nvPr/>
        </p:nvSpPr>
        <p:spPr>
          <a:xfrm>
            <a:off x="1600200" y="3962400"/>
            <a:ext cx="609600" cy="1200329"/>
          </a:xfrm>
          <a:prstGeom prst="rect">
            <a:avLst/>
          </a:prstGeom>
          <a:noFill/>
        </p:spPr>
        <p:txBody>
          <a:bodyPr wrap="square" rtlCol="0">
            <a:spAutoFit/>
          </a:bodyPr>
          <a:lstStyle/>
          <a:p>
            <a:r>
              <a:rPr lang="en-US" sz="2400" dirty="0">
                <a:solidFill>
                  <a:srgbClr val="008000"/>
                </a:solidFill>
                <a:latin typeface="Calibri" pitchFamily="34" charset="0"/>
              </a:rPr>
              <a:t>$1</a:t>
            </a:r>
          </a:p>
          <a:p>
            <a:endParaRPr lang="en-US" sz="2400" dirty="0">
              <a:latin typeface="Calibri" pitchFamily="34" charset="0"/>
            </a:endParaRPr>
          </a:p>
          <a:p>
            <a:r>
              <a:rPr lang="en-US" sz="2400" dirty="0">
                <a:latin typeface="Calibri" pitchFamily="34" charset="0"/>
              </a:rPr>
              <a:t>1.0</a:t>
            </a:r>
          </a:p>
        </p:txBody>
      </p:sp>
      <p:sp>
        <p:nvSpPr>
          <p:cNvPr id="79" name="TextBox 78"/>
          <p:cNvSpPr txBox="1"/>
          <p:nvPr/>
        </p:nvSpPr>
        <p:spPr>
          <a:xfrm>
            <a:off x="9448800" y="3886200"/>
            <a:ext cx="609600" cy="1200329"/>
          </a:xfrm>
          <a:prstGeom prst="rect">
            <a:avLst/>
          </a:prstGeom>
          <a:noFill/>
        </p:spPr>
        <p:txBody>
          <a:bodyPr wrap="square" rtlCol="0">
            <a:spAutoFit/>
          </a:bodyPr>
          <a:lstStyle/>
          <a:p>
            <a:r>
              <a:rPr lang="en-US" sz="2400" dirty="0">
                <a:solidFill>
                  <a:srgbClr val="008000"/>
                </a:solidFill>
                <a:latin typeface="Calibri" pitchFamily="34" charset="0"/>
              </a:rPr>
              <a:t>$1</a:t>
            </a:r>
          </a:p>
          <a:p>
            <a:endParaRPr lang="en-US" sz="2400" dirty="0">
              <a:latin typeface="Calibri" pitchFamily="34" charset="0"/>
            </a:endParaRPr>
          </a:p>
          <a:p>
            <a:r>
              <a:rPr lang="en-US" sz="2400" dirty="0">
                <a:latin typeface="Calibri" pitchFamily="34" charset="0"/>
              </a:rPr>
              <a:t>1.0</a:t>
            </a:r>
          </a:p>
        </p:txBody>
      </p:sp>
      <p:sp>
        <p:nvSpPr>
          <p:cNvPr id="80" name="TextBox 79"/>
          <p:cNvSpPr txBox="1"/>
          <p:nvPr/>
        </p:nvSpPr>
        <p:spPr>
          <a:xfrm>
            <a:off x="5334000" y="1976735"/>
            <a:ext cx="2133600" cy="461665"/>
          </a:xfrm>
          <a:prstGeom prst="rect">
            <a:avLst/>
          </a:prstGeom>
          <a:noFill/>
        </p:spPr>
        <p:txBody>
          <a:bodyPr wrap="square" rtlCol="0">
            <a:spAutoFit/>
          </a:bodyPr>
          <a:lstStyle/>
          <a:p>
            <a:r>
              <a:rPr lang="en-US" sz="2400" dirty="0">
                <a:latin typeface="Calibri" pitchFamily="34" charset="0"/>
              </a:rPr>
              <a:t>0.25 	</a:t>
            </a:r>
            <a:r>
              <a:rPr lang="en-US" sz="2400" dirty="0">
                <a:solidFill>
                  <a:srgbClr val="008000"/>
                </a:solidFill>
                <a:latin typeface="Calibri" pitchFamily="34" charset="0"/>
              </a:rPr>
              <a:t>$0</a:t>
            </a:r>
            <a:endParaRPr lang="en-US" sz="2400" dirty="0">
              <a:latin typeface="Calibri" pitchFamily="34" charset="0"/>
            </a:endParaRPr>
          </a:p>
        </p:txBody>
      </p:sp>
      <p:sp>
        <p:nvSpPr>
          <p:cNvPr id="81" name="TextBox 80"/>
          <p:cNvSpPr txBox="1"/>
          <p:nvPr/>
        </p:nvSpPr>
        <p:spPr>
          <a:xfrm>
            <a:off x="4800600" y="2826603"/>
            <a:ext cx="2133600" cy="830997"/>
          </a:xfrm>
          <a:prstGeom prst="rect">
            <a:avLst/>
          </a:prstGeom>
          <a:noFill/>
        </p:spPr>
        <p:txBody>
          <a:bodyPr wrap="square" rtlCol="0">
            <a:spAutoFit/>
          </a:bodyPr>
          <a:lstStyle/>
          <a:p>
            <a:r>
              <a:rPr lang="en-US" sz="2400" dirty="0">
                <a:latin typeface="Calibri" pitchFamily="34" charset="0"/>
              </a:rPr>
              <a:t>0.75 </a:t>
            </a:r>
          </a:p>
          <a:p>
            <a:r>
              <a:rPr lang="en-US" sz="2400" dirty="0">
                <a:solidFill>
                  <a:srgbClr val="008000"/>
                </a:solidFill>
                <a:latin typeface="Calibri" pitchFamily="34" charset="0"/>
              </a:rPr>
              <a:t>$2</a:t>
            </a:r>
            <a:endParaRPr lang="en-US" sz="2400" dirty="0">
              <a:latin typeface="Calibri" pitchFamily="34" charset="0"/>
            </a:endParaRPr>
          </a:p>
        </p:txBody>
      </p:sp>
      <p:sp>
        <p:nvSpPr>
          <p:cNvPr id="82" name="TextBox 81"/>
          <p:cNvSpPr txBox="1"/>
          <p:nvPr/>
        </p:nvSpPr>
        <p:spPr>
          <a:xfrm>
            <a:off x="5486400" y="4343400"/>
            <a:ext cx="2133600" cy="461665"/>
          </a:xfrm>
          <a:prstGeom prst="rect">
            <a:avLst/>
          </a:prstGeom>
          <a:noFill/>
        </p:spPr>
        <p:txBody>
          <a:bodyPr wrap="square" rtlCol="0">
            <a:spAutoFit/>
          </a:bodyPr>
          <a:lstStyle/>
          <a:p>
            <a:r>
              <a:rPr lang="en-US" sz="2400" dirty="0">
                <a:latin typeface="Calibri" pitchFamily="34" charset="0"/>
              </a:rPr>
              <a:t>0.75 	</a:t>
            </a:r>
            <a:r>
              <a:rPr lang="en-US" sz="2400" dirty="0">
                <a:solidFill>
                  <a:srgbClr val="008000"/>
                </a:solidFill>
                <a:latin typeface="Calibri" pitchFamily="34" charset="0"/>
              </a:rPr>
              <a:t>$2</a:t>
            </a:r>
            <a:endParaRPr lang="en-US" sz="2400" dirty="0">
              <a:latin typeface="Calibri" pitchFamily="34" charset="0"/>
            </a:endParaRPr>
          </a:p>
        </p:txBody>
      </p:sp>
      <p:sp>
        <p:nvSpPr>
          <p:cNvPr id="83" name="TextBox 82"/>
          <p:cNvSpPr txBox="1"/>
          <p:nvPr/>
        </p:nvSpPr>
        <p:spPr>
          <a:xfrm>
            <a:off x="6858000" y="3352800"/>
            <a:ext cx="2133600" cy="830997"/>
          </a:xfrm>
          <a:prstGeom prst="rect">
            <a:avLst/>
          </a:prstGeom>
          <a:noFill/>
        </p:spPr>
        <p:txBody>
          <a:bodyPr wrap="square" rtlCol="0">
            <a:spAutoFit/>
          </a:bodyPr>
          <a:lstStyle/>
          <a:p>
            <a:r>
              <a:rPr lang="en-US" sz="2400" dirty="0">
                <a:latin typeface="Calibri" pitchFamily="34" charset="0"/>
              </a:rPr>
              <a:t>0.25 </a:t>
            </a:r>
          </a:p>
          <a:p>
            <a:r>
              <a:rPr lang="en-US" sz="2400" dirty="0">
                <a:solidFill>
                  <a:srgbClr val="008000"/>
                </a:solidFill>
                <a:latin typeface="Calibri" pitchFamily="34" charset="0"/>
              </a:rPr>
              <a:t>$0</a:t>
            </a:r>
            <a:endParaRPr lang="en-US" sz="2400" dirty="0">
              <a:latin typeface="Calibri" pitchFamily="34" charset="0"/>
            </a:endParaRPr>
          </a:p>
        </p:txBody>
      </p:sp>
      <p:sp>
        <p:nvSpPr>
          <p:cNvPr id="84" name="Rounded Rectangle 83"/>
          <p:cNvSpPr/>
          <p:nvPr/>
        </p:nvSpPr>
        <p:spPr>
          <a:xfrm>
            <a:off x="9525000" y="1371600"/>
            <a:ext cx="2209800" cy="175260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i="1" dirty="0">
                <a:solidFill>
                  <a:schemeClr val="tx1"/>
                </a:solidFill>
                <a:latin typeface="Calibri" pitchFamily="34" charset="0"/>
              </a:rPr>
              <a:t>No discount</a:t>
            </a:r>
          </a:p>
          <a:p>
            <a:pPr algn="ctr"/>
            <a:endParaRPr lang="en-US" sz="400" i="1" dirty="0">
              <a:solidFill>
                <a:schemeClr val="tx1"/>
              </a:solidFill>
              <a:latin typeface="Calibri" pitchFamily="34" charset="0"/>
            </a:endParaRPr>
          </a:p>
          <a:p>
            <a:pPr algn="ctr"/>
            <a:r>
              <a:rPr lang="en-US" sz="2000" i="1" dirty="0">
                <a:solidFill>
                  <a:schemeClr val="tx1"/>
                </a:solidFill>
                <a:latin typeface="Calibri" pitchFamily="34" charset="0"/>
              </a:rPr>
              <a:t>100 time steps</a:t>
            </a:r>
            <a:endParaRPr lang="en-US" sz="800" i="1" dirty="0">
              <a:solidFill>
                <a:schemeClr val="tx1"/>
              </a:solidFill>
              <a:latin typeface="Calibri" pitchFamily="34" charset="0"/>
            </a:endParaRPr>
          </a:p>
          <a:p>
            <a:pPr algn="ctr"/>
            <a:endParaRPr lang="en-US" sz="400" i="1" dirty="0">
              <a:solidFill>
                <a:schemeClr val="tx1"/>
              </a:solidFill>
              <a:latin typeface="Calibri" pitchFamily="34" charset="0"/>
            </a:endParaRPr>
          </a:p>
          <a:p>
            <a:pPr algn="ctr"/>
            <a:r>
              <a:rPr lang="en-US" sz="2000" i="1" dirty="0">
                <a:solidFill>
                  <a:schemeClr val="tx1"/>
                </a:solidFill>
                <a:latin typeface="Calibri" pitchFamily="34" charset="0"/>
              </a:rPr>
              <a:t>Both states have the same value</a:t>
            </a:r>
          </a:p>
        </p:txBody>
      </p:sp>
    </p:spTree>
    <p:extLst>
      <p:ext uri="{BB962C8B-B14F-4D97-AF65-F5344CB8AC3E}">
        <p14:creationId xmlns:p14="http://schemas.microsoft.com/office/powerpoint/2010/main" val="5936820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Regret</a:t>
            </a:r>
          </a:p>
        </p:txBody>
      </p:sp>
      <p:sp>
        <p:nvSpPr>
          <p:cNvPr id="3" name="Content Placeholder 2"/>
          <p:cNvSpPr>
            <a:spLocks noGrp="1"/>
          </p:cNvSpPr>
          <p:nvPr>
            <p:ph idx="1"/>
          </p:nvPr>
        </p:nvSpPr>
        <p:spPr>
          <a:xfrm>
            <a:off x="406400" y="1366836"/>
            <a:ext cx="4927600" cy="4729164"/>
          </a:xfrm>
        </p:spPr>
        <p:txBody>
          <a:bodyPr/>
          <a:lstStyle/>
          <a:p>
            <a:r>
              <a:rPr lang="en-US" sz="2200" dirty="0"/>
              <a:t>Even if you learn the optimal policy, you still make mistakes along the way!</a:t>
            </a:r>
          </a:p>
          <a:p>
            <a:r>
              <a:rPr lang="en-US" sz="2200" dirty="0"/>
              <a:t>Regret is a measure of your total mistake cost: the difference between your (expected) rewards, including youthful </a:t>
            </a:r>
            <a:r>
              <a:rPr lang="en-US" sz="2200" dirty="0" err="1"/>
              <a:t>suboptimality</a:t>
            </a:r>
            <a:r>
              <a:rPr lang="en-US" sz="2200" dirty="0"/>
              <a:t>, and optimal (expected) rewards</a:t>
            </a:r>
          </a:p>
          <a:p>
            <a:r>
              <a:rPr lang="en-US" sz="2200" dirty="0"/>
              <a:t>Minimizing regret goes beyond learning to be optimal – it requires optimally learning to be optimal</a:t>
            </a:r>
          </a:p>
          <a:p>
            <a:r>
              <a:rPr lang="en-US" sz="2200" dirty="0"/>
              <a:t>Example: random exploration and exploration functions both end up optimal, but random exploration has higher regret</a:t>
            </a:r>
          </a:p>
        </p:txBody>
      </p:sp>
      <p:pic>
        <p:nvPicPr>
          <p:cNvPr id="26626"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149758" y="1447800"/>
            <a:ext cx="6889574" cy="4572000"/>
          </a:xfrm>
          <a:prstGeom prst="rect">
            <a:avLst/>
          </a:prstGeom>
          <a:noFill/>
        </p:spPr>
      </p:pic>
    </p:spTree>
    <p:extLst>
      <p:ext uri="{BB962C8B-B14F-4D97-AF65-F5344CB8AC3E}">
        <p14:creationId xmlns:p14="http://schemas.microsoft.com/office/powerpoint/2010/main" val="6176836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Approximate Q-Learning</a:t>
            </a:r>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505200" y="1295401"/>
            <a:ext cx="5105400" cy="4941964"/>
          </a:xfrm>
          <a:prstGeom prst="rect">
            <a:avLst/>
          </a:prstGeom>
          <a:noFill/>
        </p:spPr>
      </p:pic>
    </p:spTree>
    <p:extLst>
      <p:ext uri="{BB962C8B-B14F-4D97-AF65-F5344CB8AC3E}">
        <p14:creationId xmlns:p14="http://schemas.microsoft.com/office/powerpoint/2010/main" val="193419319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r>
              <a:rPr lang="en-US" dirty="0"/>
              <a:t>Generalizing Across States</a:t>
            </a:r>
          </a:p>
        </p:txBody>
      </p:sp>
      <p:sp>
        <p:nvSpPr>
          <p:cNvPr id="1799171" name="Rectangle 3"/>
          <p:cNvSpPr>
            <a:spLocks noGrp="1" noChangeArrowheads="1"/>
          </p:cNvSpPr>
          <p:nvPr>
            <p:ph idx="1"/>
          </p:nvPr>
        </p:nvSpPr>
        <p:spPr>
          <a:xfrm>
            <a:off x="406400" y="1397001"/>
            <a:ext cx="6985000" cy="4729164"/>
          </a:xfrm>
        </p:spPr>
        <p:txBody>
          <a:bodyPr/>
          <a:lstStyle/>
          <a:p>
            <a:pPr>
              <a:lnSpc>
                <a:spcPct val="90000"/>
              </a:lnSpc>
            </a:pPr>
            <a:r>
              <a:rPr lang="en-US" sz="2400" dirty="0"/>
              <a:t>Basic Q-Learning keeps a table of all q-values</a:t>
            </a:r>
          </a:p>
          <a:p>
            <a:pPr lvl="2">
              <a:lnSpc>
                <a:spcPct val="90000"/>
              </a:lnSpc>
            </a:pPr>
            <a:endParaRPr lang="en-US" sz="1800" dirty="0"/>
          </a:p>
          <a:p>
            <a:pPr>
              <a:lnSpc>
                <a:spcPct val="90000"/>
              </a:lnSpc>
            </a:pPr>
            <a:r>
              <a:rPr lang="en-US" sz="2400" dirty="0"/>
              <a:t>In realistic situations, we cannot possibly learn about every single state!</a:t>
            </a:r>
          </a:p>
          <a:p>
            <a:pPr lvl="1">
              <a:lnSpc>
                <a:spcPct val="90000"/>
              </a:lnSpc>
            </a:pPr>
            <a:r>
              <a:rPr lang="en-US" sz="2000" dirty="0"/>
              <a:t>Too many states to visit them all in training</a:t>
            </a:r>
          </a:p>
          <a:p>
            <a:pPr lvl="1">
              <a:lnSpc>
                <a:spcPct val="90000"/>
              </a:lnSpc>
            </a:pPr>
            <a:r>
              <a:rPr lang="en-US" sz="2000" dirty="0"/>
              <a:t>Too many states to hold the q-tables in memory</a:t>
            </a:r>
          </a:p>
          <a:p>
            <a:pPr lvl="2">
              <a:lnSpc>
                <a:spcPct val="90000"/>
              </a:lnSpc>
            </a:pPr>
            <a:endParaRPr lang="en-US" sz="1800" dirty="0"/>
          </a:p>
          <a:p>
            <a:pPr>
              <a:lnSpc>
                <a:spcPct val="90000"/>
              </a:lnSpc>
            </a:pPr>
            <a:r>
              <a:rPr lang="en-US" sz="2400" dirty="0"/>
              <a:t>Instead, we want to generalize:</a:t>
            </a:r>
          </a:p>
          <a:p>
            <a:pPr lvl="1">
              <a:lnSpc>
                <a:spcPct val="90000"/>
              </a:lnSpc>
            </a:pPr>
            <a:r>
              <a:rPr lang="en-US" sz="2000" dirty="0"/>
              <a:t>Learn about some small number of training states from experience</a:t>
            </a:r>
          </a:p>
          <a:p>
            <a:pPr lvl="1">
              <a:lnSpc>
                <a:spcPct val="90000"/>
              </a:lnSpc>
            </a:pPr>
            <a:r>
              <a:rPr lang="en-US" sz="2000" dirty="0"/>
              <a:t>Generalize that experience to new, similar situations</a:t>
            </a:r>
          </a:p>
          <a:p>
            <a:pPr lvl="1">
              <a:lnSpc>
                <a:spcPct val="90000"/>
              </a:lnSpc>
            </a:pPr>
            <a:r>
              <a:rPr lang="en-US" sz="2000" dirty="0"/>
              <a:t>This is a fundamental idea in machine learning, and we’ll see it over and over again</a:t>
            </a:r>
          </a:p>
          <a:p>
            <a:pPr lvl="1">
              <a:lnSpc>
                <a:spcPct val="90000"/>
              </a:lnSpc>
            </a:pPr>
            <a:endParaRPr lang="en-US" sz="2000" dirty="0"/>
          </a:p>
        </p:txBody>
      </p:sp>
      <p:pic>
        <p:nvPicPr>
          <p:cNvPr id="27650"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315200" y="3657918"/>
            <a:ext cx="4677116" cy="2914014"/>
          </a:xfrm>
          <a:prstGeom prst="rect">
            <a:avLst/>
          </a:prstGeom>
          <a:noFill/>
        </p:spPr>
      </p:pic>
      <p:pic>
        <p:nvPicPr>
          <p:cNvPr id="20" name="Picture 3"/>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8162192" y="1320003"/>
            <a:ext cx="2971800" cy="2108756"/>
          </a:xfrm>
          <a:prstGeom prst="rect">
            <a:avLst/>
          </a:prstGeom>
          <a:noFill/>
        </p:spPr>
      </p:pic>
      <p:pic>
        <p:nvPicPr>
          <p:cNvPr id="3" name="Picture 2"/>
          <p:cNvPicPr>
            <a:picLocks noChangeAspect="1"/>
          </p:cNvPicPr>
          <p:nvPr/>
        </p:nvPicPr>
        <p:blipFill>
          <a:blip r:embed="rId5"/>
          <a:stretch>
            <a:fillRect/>
          </a:stretch>
        </p:blipFill>
        <p:spPr>
          <a:xfrm>
            <a:off x="8991600" y="3428759"/>
            <a:ext cx="1295400" cy="815687"/>
          </a:xfrm>
          <a:prstGeom prst="rect">
            <a:avLst/>
          </a:prstGeom>
        </p:spPr>
      </p:pic>
    </p:spTree>
    <p:extLst>
      <p:ext uri="{BB962C8B-B14F-4D97-AF65-F5344CB8AC3E}">
        <p14:creationId xmlns:p14="http://schemas.microsoft.com/office/powerpoint/2010/main" val="1333168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99171">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99171">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99171">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765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99171">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799171">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799171">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799171">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pPr eaLnBrk="1" hangingPunct="1"/>
            <a:r>
              <a:rPr lang="en-US" dirty="0"/>
              <a:t>Flashback: Evaluation Functions</a:t>
            </a:r>
          </a:p>
        </p:txBody>
      </p:sp>
      <p:sp>
        <p:nvSpPr>
          <p:cNvPr id="19459" name="Rectangle 3"/>
          <p:cNvSpPr>
            <a:spLocks noGrp="1" noChangeArrowheads="1"/>
          </p:cNvSpPr>
          <p:nvPr>
            <p:ph idx="1"/>
          </p:nvPr>
        </p:nvSpPr>
        <p:spPr>
          <a:xfrm>
            <a:off x="1676400" y="1295400"/>
            <a:ext cx="11506200" cy="4953000"/>
          </a:xfrm>
        </p:spPr>
        <p:txBody>
          <a:bodyPr/>
          <a:lstStyle/>
          <a:p>
            <a:pPr eaLnBrk="1" hangingPunct="1">
              <a:lnSpc>
                <a:spcPct val="80000"/>
              </a:lnSpc>
            </a:pPr>
            <a:r>
              <a:rPr lang="en-US" sz="2400" dirty="0"/>
              <a:t>Evaluation functions score non-terminals in depth-limited search</a:t>
            </a:r>
          </a:p>
          <a:p>
            <a:pPr eaLnBrk="1" hangingPunct="1">
              <a:lnSpc>
                <a:spcPct val="80000"/>
              </a:lnSpc>
            </a:pPr>
            <a:endParaRPr lang="en-US" sz="2400" dirty="0"/>
          </a:p>
          <a:p>
            <a:pPr eaLnBrk="1" hangingPunct="1">
              <a:lnSpc>
                <a:spcPct val="80000"/>
              </a:lnSpc>
            </a:pPr>
            <a:endParaRPr lang="en-US" sz="2400" dirty="0"/>
          </a:p>
          <a:p>
            <a:pPr eaLnBrk="1" hangingPunct="1">
              <a:lnSpc>
                <a:spcPct val="80000"/>
              </a:lnSpc>
            </a:pPr>
            <a:endParaRPr lang="en-US" sz="2400" dirty="0"/>
          </a:p>
          <a:p>
            <a:pPr eaLnBrk="1" hangingPunct="1">
              <a:lnSpc>
                <a:spcPct val="80000"/>
              </a:lnSpc>
            </a:pPr>
            <a:endParaRPr lang="en-US" sz="2400" dirty="0"/>
          </a:p>
          <a:p>
            <a:pPr eaLnBrk="1" hangingPunct="1">
              <a:lnSpc>
                <a:spcPct val="80000"/>
              </a:lnSpc>
            </a:pPr>
            <a:endParaRPr lang="en-US" sz="2400" dirty="0"/>
          </a:p>
          <a:p>
            <a:pPr eaLnBrk="1" hangingPunct="1">
              <a:lnSpc>
                <a:spcPct val="80000"/>
              </a:lnSpc>
            </a:pPr>
            <a:endParaRPr lang="en-US" sz="2400" dirty="0"/>
          </a:p>
          <a:p>
            <a:pPr eaLnBrk="1" hangingPunct="1">
              <a:lnSpc>
                <a:spcPct val="80000"/>
              </a:lnSpc>
            </a:pPr>
            <a:endParaRPr lang="en-US" sz="2400" dirty="0"/>
          </a:p>
          <a:p>
            <a:pPr eaLnBrk="1" hangingPunct="1">
              <a:lnSpc>
                <a:spcPct val="80000"/>
              </a:lnSpc>
            </a:pPr>
            <a:endParaRPr lang="en-US" sz="2400" dirty="0"/>
          </a:p>
          <a:p>
            <a:pPr eaLnBrk="1" hangingPunct="1">
              <a:lnSpc>
                <a:spcPct val="80000"/>
              </a:lnSpc>
            </a:pPr>
            <a:r>
              <a:rPr lang="en-US" sz="2400" dirty="0"/>
              <a:t>Ideal function: returns the actual </a:t>
            </a:r>
            <a:r>
              <a:rPr lang="en-US" sz="2400" dirty="0" err="1"/>
              <a:t>minimax</a:t>
            </a:r>
            <a:r>
              <a:rPr lang="en-US" sz="2400" dirty="0"/>
              <a:t> value of the position</a:t>
            </a:r>
          </a:p>
          <a:p>
            <a:pPr eaLnBrk="1" hangingPunct="1">
              <a:lnSpc>
                <a:spcPct val="80000"/>
              </a:lnSpc>
            </a:pPr>
            <a:r>
              <a:rPr lang="en-US" sz="2400" dirty="0"/>
              <a:t>In practice: typically weighted linear sum of features:</a:t>
            </a:r>
          </a:p>
          <a:p>
            <a:pPr eaLnBrk="1" hangingPunct="1">
              <a:lnSpc>
                <a:spcPct val="80000"/>
              </a:lnSpc>
            </a:pPr>
            <a:endParaRPr lang="en-US" sz="2400" dirty="0"/>
          </a:p>
          <a:p>
            <a:pPr eaLnBrk="1" hangingPunct="1">
              <a:lnSpc>
                <a:spcPct val="80000"/>
              </a:lnSpc>
            </a:pPr>
            <a:endParaRPr lang="en-US" sz="2400" dirty="0"/>
          </a:p>
          <a:p>
            <a:pPr eaLnBrk="1" hangingPunct="1">
              <a:lnSpc>
                <a:spcPct val="80000"/>
              </a:lnSpc>
            </a:pPr>
            <a:r>
              <a:rPr lang="en-US" sz="2400" dirty="0"/>
              <a:t>e.g.  </a:t>
            </a:r>
            <a:r>
              <a:rPr lang="en-US" sz="2400" i="1" dirty="0">
                <a:solidFill>
                  <a:srgbClr val="CC0000"/>
                </a:solidFill>
                <a:latin typeface="Times New Roman" pitchFamily="18" charset="0"/>
                <a:cs typeface="Times New Roman" pitchFamily="18" charset="0"/>
              </a:rPr>
              <a:t>f</a:t>
            </a:r>
            <a:r>
              <a:rPr lang="en-US" sz="2400" baseline="-25000" dirty="0">
                <a:solidFill>
                  <a:srgbClr val="CC0000"/>
                </a:solidFill>
              </a:rPr>
              <a:t>1</a:t>
            </a:r>
            <a:r>
              <a:rPr lang="en-US" sz="2400" dirty="0">
                <a:solidFill>
                  <a:srgbClr val="CC0000"/>
                </a:solidFill>
              </a:rPr>
              <a:t>(</a:t>
            </a:r>
            <a:r>
              <a:rPr lang="en-US" sz="2400" i="1" dirty="0">
                <a:solidFill>
                  <a:srgbClr val="CC0000"/>
                </a:solidFill>
                <a:latin typeface="Times New Roman" pitchFamily="18" charset="0"/>
                <a:cs typeface="Times New Roman" pitchFamily="18" charset="0"/>
              </a:rPr>
              <a:t>s</a:t>
            </a:r>
            <a:r>
              <a:rPr lang="en-US" sz="2400" dirty="0">
                <a:solidFill>
                  <a:srgbClr val="CC0000"/>
                </a:solidFill>
              </a:rPr>
              <a:t>) = (num white queens – num black queens)</a:t>
            </a:r>
            <a:r>
              <a:rPr lang="en-US" sz="2400" dirty="0"/>
              <a:t>, etc.</a:t>
            </a:r>
          </a:p>
        </p:txBody>
      </p:sp>
      <p:pic>
        <p:nvPicPr>
          <p:cNvPr id="19460" name="Picture 22"/>
          <p:cNvPicPr>
            <a:picLocks noChangeAspect="1" noChangeArrowheads="1"/>
          </p:cNvPicPr>
          <p:nvPr/>
        </p:nvPicPr>
        <p:blipFill>
          <a:blip r:embed="rId3" cstate="print"/>
          <a:srcRect/>
          <a:stretch>
            <a:fillRect/>
          </a:stretch>
        </p:blipFill>
        <p:spPr bwMode="auto">
          <a:xfrm>
            <a:off x="2286000" y="1828800"/>
            <a:ext cx="2184400" cy="2449513"/>
          </a:xfrm>
          <a:prstGeom prst="rect">
            <a:avLst/>
          </a:prstGeom>
          <a:noFill/>
          <a:ln w="9525">
            <a:noFill/>
            <a:miter lim="800000"/>
            <a:headEnd/>
            <a:tailEnd/>
          </a:ln>
        </p:spPr>
      </p:pic>
      <p:pic>
        <p:nvPicPr>
          <p:cNvPr id="19461" name="Picture 23"/>
          <p:cNvPicPr>
            <a:picLocks noChangeAspect="1" noChangeArrowheads="1"/>
          </p:cNvPicPr>
          <p:nvPr/>
        </p:nvPicPr>
        <p:blipFill>
          <a:blip r:embed="rId4" cstate="print"/>
          <a:srcRect/>
          <a:stretch>
            <a:fillRect/>
          </a:stretch>
        </p:blipFill>
        <p:spPr bwMode="auto">
          <a:xfrm>
            <a:off x="7877175" y="1828800"/>
            <a:ext cx="2257425" cy="2460625"/>
          </a:xfrm>
          <a:prstGeom prst="rect">
            <a:avLst/>
          </a:prstGeom>
          <a:noFill/>
          <a:ln w="9525">
            <a:noFill/>
            <a:miter lim="800000"/>
            <a:headEnd/>
            <a:tailEnd/>
          </a:ln>
        </p:spPr>
      </p:pic>
      <p:pic>
        <p:nvPicPr>
          <p:cNvPr id="19462" name="Picture 26" descr="txp_fig"/>
          <p:cNvPicPr>
            <a:picLocks noChangeAspect="1" noChangeArrowheads="1"/>
          </p:cNvPicPr>
          <p:nvPr>
            <p:custDataLst>
              <p:tags r:id="rId1"/>
            </p:custDataLst>
          </p:nvPr>
        </p:nvPicPr>
        <p:blipFill>
          <a:blip r:embed="rId5" cstate="print"/>
          <a:srcRect/>
          <a:stretch>
            <a:fillRect/>
          </a:stretch>
        </p:blipFill>
        <p:spPr bwMode="auto">
          <a:xfrm>
            <a:off x="2209800" y="5486400"/>
            <a:ext cx="7416800" cy="334963"/>
          </a:xfrm>
          <a:prstGeom prst="rect">
            <a:avLst/>
          </a:prstGeom>
          <a:noFill/>
          <a:ln w="9525">
            <a:noFill/>
            <a:miter lim="800000"/>
            <a:headEnd/>
            <a:tailEnd/>
          </a:ln>
        </p:spPr>
      </p:pic>
      <p:sp>
        <p:nvSpPr>
          <p:cNvPr id="19463" name="AutoShape 27"/>
          <p:cNvSpPr>
            <a:spLocks noChangeArrowheads="1"/>
          </p:cNvSpPr>
          <p:nvPr/>
        </p:nvSpPr>
        <p:spPr bwMode="auto">
          <a:xfrm>
            <a:off x="5967413" y="2349500"/>
            <a:ext cx="166687" cy="168275"/>
          </a:xfrm>
          <a:prstGeom prst="triangle">
            <a:avLst>
              <a:gd name="adj" fmla="val 50000"/>
            </a:avLst>
          </a:prstGeom>
          <a:solidFill>
            <a:srgbClr val="CCECFF"/>
          </a:solidFill>
          <a:ln w="9525">
            <a:solidFill>
              <a:schemeClr val="tx1"/>
            </a:solidFill>
            <a:miter lim="800000"/>
            <a:headEnd/>
            <a:tailEnd/>
          </a:ln>
        </p:spPr>
        <p:txBody>
          <a:bodyPr wrap="none" anchor="ctr"/>
          <a:lstStyle/>
          <a:p>
            <a:endParaRPr lang="en-US"/>
          </a:p>
        </p:txBody>
      </p:sp>
      <p:sp>
        <p:nvSpPr>
          <p:cNvPr id="19464" name="AutoShape 28"/>
          <p:cNvSpPr>
            <a:spLocks noChangeArrowheads="1"/>
          </p:cNvSpPr>
          <p:nvPr/>
        </p:nvSpPr>
        <p:spPr bwMode="auto">
          <a:xfrm rot="10800000">
            <a:off x="5380038" y="2743200"/>
            <a:ext cx="168275" cy="168275"/>
          </a:xfrm>
          <a:prstGeom prst="triangle">
            <a:avLst>
              <a:gd name="adj" fmla="val 50000"/>
            </a:avLst>
          </a:prstGeom>
          <a:solidFill>
            <a:srgbClr val="FF9999"/>
          </a:solidFill>
          <a:ln w="9525">
            <a:solidFill>
              <a:schemeClr val="tx1"/>
            </a:solidFill>
            <a:miter lim="800000"/>
            <a:headEnd/>
            <a:tailEnd/>
          </a:ln>
        </p:spPr>
        <p:txBody>
          <a:bodyPr wrap="none" anchor="ctr"/>
          <a:lstStyle/>
          <a:p>
            <a:endParaRPr lang="en-US"/>
          </a:p>
        </p:txBody>
      </p:sp>
      <p:sp>
        <p:nvSpPr>
          <p:cNvPr id="19465" name="AutoShape 29"/>
          <p:cNvSpPr>
            <a:spLocks noChangeArrowheads="1"/>
          </p:cNvSpPr>
          <p:nvPr/>
        </p:nvSpPr>
        <p:spPr bwMode="auto">
          <a:xfrm rot="10800000">
            <a:off x="6469063" y="2743200"/>
            <a:ext cx="168275" cy="168275"/>
          </a:xfrm>
          <a:prstGeom prst="triangle">
            <a:avLst>
              <a:gd name="adj" fmla="val 50000"/>
            </a:avLst>
          </a:prstGeom>
          <a:solidFill>
            <a:srgbClr val="FF9999"/>
          </a:solidFill>
          <a:ln w="9525">
            <a:solidFill>
              <a:schemeClr val="tx1"/>
            </a:solidFill>
            <a:miter lim="800000"/>
            <a:headEnd/>
            <a:tailEnd/>
          </a:ln>
        </p:spPr>
        <p:txBody>
          <a:bodyPr wrap="none" anchor="ctr"/>
          <a:lstStyle/>
          <a:p>
            <a:endParaRPr lang="en-US"/>
          </a:p>
        </p:txBody>
      </p:sp>
      <p:sp>
        <p:nvSpPr>
          <p:cNvPr id="19466" name="AutoShape 30"/>
          <p:cNvSpPr>
            <a:spLocks noChangeArrowheads="1"/>
          </p:cNvSpPr>
          <p:nvPr/>
        </p:nvSpPr>
        <p:spPr bwMode="auto">
          <a:xfrm>
            <a:off x="5089525" y="3032125"/>
            <a:ext cx="168275" cy="168275"/>
          </a:xfrm>
          <a:prstGeom prst="triangle">
            <a:avLst>
              <a:gd name="adj" fmla="val 50000"/>
            </a:avLst>
          </a:prstGeom>
          <a:solidFill>
            <a:srgbClr val="CCECFF"/>
          </a:solidFill>
          <a:ln w="9525">
            <a:solidFill>
              <a:schemeClr val="tx1"/>
            </a:solidFill>
            <a:miter lim="800000"/>
            <a:headEnd/>
            <a:tailEnd/>
          </a:ln>
        </p:spPr>
        <p:txBody>
          <a:bodyPr wrap="none" anchor="ctr"/>
          <a:lstStyle/>
          <a:p>
            <a:endParaRPr lang="en-US"/>
          </a:p>
        </p:txBody>
      </p:sp>
      <p:sp>
        <p:nvSpPr>
          <p:cNvPr id="19467" name="AutoShape 31"/>
          <p:cNvSpPr>
            <a:spLocks noChangeArrowheads="1"/>
          </p:cNvSpPr>
          <p:nvPr/>
        </p:nvSpPr>
        <p:spPr bwMode="auto">
          <a:xfrm>
            <a:off x="5699125" y="3032125"/>
            <a:ext cx="168275" cy="168275"/>
          </a:xfrm>
          <a:prstGeom prst="triangle">
            <a:avLst>
              <a:gd name="adj" fmla="val 50000"/>
            </a:avLst>
          </a:prstGeom>
          <a:solidFill>
            <a:srgbClr val="CCECFF"/>
          </a:solidFill>
          <a:ln w="9525">
            <a:solidFill>
              <a:schemeClr val="tx1"/>
            </a:solidFill>
            <a:miter lim="800000"/>
            <a:headEnd/>
            <a:tailEnd/>
          </a:ln>
        </p:spPr>
        <p:txBody>
          <a:bodyPr wrap="none" anchor="ctr"/>
          <a:lstStyle/>
          <a:p>
            <a:endParaRPr lang="en-US"/>
          </a:p>
        </p:txBody>
      </p:sp>
      <p:sp>
        <p:nvSpPr>
          <p:cNvPr id="19468" name="AutoShape 32"/>
          <p:cNvSpPr>
            <a:spLocks noChangeArrowheads="1"/>
          </p:cNvSpPr>
          <p:nvPr/>
        </p:nvSpPr>
        <p:spPr bwMode="auto">
          <a:xfrm>
            <a:off x="6156325" y="3032125"/>
            <a:ext cx="168275" cy="168275"/>
          </a:xfrm>
          <a:prstGeom prst="triangle">
            <a:avLst>
              <a:gd name="adj" fmla="val 50000"/>
            </a:avLst>
          </a:prstGeom>
          <a:solidFill>
            <a:srgbClr val="CCECFF"/>
          </a:solidFill>
          <a:ln w="9525">
            <a:solidFill>
              <a:schemeClr val="tx1"/>
            </a:solidFill>
            <a:miter lim="800000"/>
            <a:headEnd/>
            <a:tailEnd/>
          </a:ln>
        </p:spPr>
        <p:txBody>
          <a:bodyPr wrap="none" anchor="ctr"/>
          <a:lstStyle/>
          <a:p>
            <a:endParaRPr lang="en-US"/>
          </a:p>
        </p:txBody>
      </p:sp>
      <p:sp>
        <p:nvSpPr>
          <p:cNvPr id="19469" name="AutoShape 33"/>
          <p:cNvSpPr>
            <a:spLocks noChangeArrowheads="1"/>
          </p:cNvSpPr>
          <p:nvPr/>
        </p:nvSpPr>
        <p:spPr bwMode="auto">
          <a:xfrm>
            <a:off x="6805613" y="3032125"/>
            <a:ext cx="168275" cy="168275"/>
          </a:xfrm>
          <a:prstGeom prst="triangle">
            <a:avLst>
              <a:gd name="adj" fmla="val 50000"/>
            </a:avLst>
          </a:prstGeom>
          <a:solidFill>
            <a:srgbClr val="CCECFF"/>
          </a:solidFill>
          <a:ln w="9525">
            <a:solidFill>
              <a:schemeClr val="tx1"/>
            </a:solidFill>
            <a:miter lim="800000"/>
            <a:headEnd/>
            <a:tailEnd/>
          </a:ln>
        </p:spPr>
        <p:txBody>
          <a:bodyPr wrap="none" anchor="ctr"/>
          <a:lstStyle/>
          <a:p>
            <a:endParaRPr lang="en-US"/>
          </a:p>
        </p:txBody>
      </p:sp>
      <p:cxnSp>
        <p:nvCxnSpPr>
          <p:cNvPr id="19470" name="AutoShape 34"/>
          <p:cNvCxnSpPr>
            <a:cxnSpLocks noChangeShapeType="1"/>
            <a:stCxn id="19463" idx="3"/>
            <a:endCxn id="19464" idx="3"/>
          </p:cNvCxnSpPr>
          <p:nvPr/>
        </p:nvCxnSpPr>
        <p:spPr bwMode="auto">
          <a:xfrm flipH="1">
            <a:off x="5462588" y="2517775"/>
            <a:ext cx="588962" cy="223838"/>
          </a:xfrm>
          <a:prstGeom prst="straightConnector1">
            <a:avLst/>
          </a:prstGeom>
          <a:noFill/>
          <a:ln w="9525">
            <a:solidFill>
              <a:schemeClr val="tx1"/>
            </a:solidFill>
            <a:round/>
            <a:headEnd/>
            <a:tailEnd/>
          </a:ln>
        </p:spPr>
      </p:cxnSp>
      <p:cxnSp>
        <p:nvCxnSpPr>
          <p:cNvPr id="19471" name="AutoShape 35"/>
          <p:cNvCxnSpPr>
            <a:cxnSpLocks noChangeShapeType="1"/>
            <a:stCxn id="19463" idx="3"/>
            <a:endCxn id="19465" idx="3"/>
          </p:cNvCxnSpPr>
          <p:nvPr/>
        </p:nvCxnSpPr>
        <p:spPr bwMode="auto">
          <a:xfrm>
            <a:off x="6051550" y="2517775"/>
            <a:ext cx="500063" cy="223838"/>
          </a:xfrm>
          <a:prstGeom prst="straightConnector1">
            <a:avLst/>
          </a:prstGeom>
          <a:noFill/>
          <a:ln w="9525">
            <a:solidFill>
              <a:schemeClr val="tx1"/>
            </a:solidFill>
            <a:round/>
            <a:headEnd/>
            <a:tailEnd/>
          </a:ln>
        </p:spPr>
      </p:cxnSp>
      <p:cxnSp>
        <p:nvCxnSpPr>
          <p:cNvPr id="19472" name="AutoShape 36"/>
          <p:cNvCxnSpPr>
            <a:cxnSpLocks noChangeShapeType="1"/>
            <a:stCxn id="19464" idx="0"/>
            <a:endCxn id="19466" idx="0"/>
          </p:cNvCxnSpPr>
          <p:nvPr/>
        </p:nvCxnSpPr>
        <p:spPr bwMode="auto">
          <a:xfrm flipH="1">
            <a:off x="5173663" y="2909888"/>
            <a:ext cx="290512" cy="122237"/>
          </a:xfrm>
          <a:prstGeom prst="straightConnector1">
            <a:avLst/>
          </a:prstGeom>
          <a:noFill/>
          <a:ln w="9525">
            <a:solidFill>
              <a:schemeClr val="tx1"/>
            </a:solidFill>
            <a:round/>
            <a:headEnd/>
            <a:tailEnd/>
          </a:ln>
        </p:spPr>
      </p:cxnSp>
      <p:cxnSp>
        <p:nvCxnSpPr>
          <p:cNvPr id="19473" name="AutoShape 37"/>
          <p:cNvCxnSpPr>
            <a:cxnSpLocks noChangeShapeType="1"/>
            <a:stCxn id="19464" idx="0"/>
            <a:endCxn id="19467" idx="0"/>
          </p:cNvCxnSpPr>
          <p:nvPr/>
        </p:nvCxnSpPr>
        <p:spPr bwMode="auto">
          <a:xfrm>
            <a:off x="5464175" y="2909888"/>
            <a:ext cx="319088" cy="122237"/>
          </a:xfrm>
          <a:prstGeom prst="straightConnector1">
            <a:avLst/>
          </a:prstGeom>
          <a:noFill/>
          <a:ln w="9525">
            <a:solidFill>
              <a:schemeClr val="tx1"/>
            </a:solidFill>
            <a:round/>
            <a:headEnd/>
            <a:tailEnd/>
          </a:ln>
        </p:spPr>
      </p:cxnSp>
      <p:cxnSp>
        <p:nvCxnSpPr>
          <p:cNvPr id="19474" name="AutoShape 38"/>
          <p:cNvCxnSpPr>
            <a:cxnSpLocks noChangeShapeType="1"/>
            <a:stCxn id="19465" idx="0"/>
            <a:endCxn id="19468" idx="0"/>
          </p:cNvCxnSpPr>
          <p:nvPr/>
        </p:nvCxnSpPr>
        <p:spPr bwMode="auto">
          <a:xfrm flipH="1">
            <a:off x="6240463" y="2909888"/>
            <a:ext cx="312737" cy="122237"/>
          </a:xfrm>
          <a:prstGeom prst="straightConnector1">
            <a:avLst/>
          </a:prstGeom>
          <a:noFill/>
          <a:ln w="9525">
            <a:solidFill>
              <a:schemeClr val="tx1"/>
            </a:solidFill>
            <a:round/>
            <a:headEnd/>
            <a:tailEnd/>
          </a:ln>
        </p:spPr>
      </p:cxnSp>
      <p:cxnSp>
        <p:nvCxnSpPr>
          <p:cNvPr id="19475" name="AutoShape 39"/>
          <p:cNvCxnSpPr>
            <a:cxnSpLocks noChangeShapeType="1"/>
            <a:stCxn id="19465" idx="0"/>
            <a:endCxn id="19469" idx="0"/>
          </p:cNvCxnSpPr>
          <p:nvPr/>
        </p:nvCxnSpPr>
        <p:spPr bwMode="auto">
          <a:xfrm>
            <a:off x="6553200" y="2909888"/>
            <a:ext cx="336550" cy="122237"/>
          </a:xfrm>
          <a:prstGeom prst="straightConnector1">
            <a:avLst/>
          </a:prstGeom>
          <a:noFill/>
          <a:ln w="9525">
            <a:solidFill>
              <a:schemeClr val="tx1"/>
            </a:solidFill>
            <a:round/>
            <a:headEnd/>
            <a:tailEnd/>
          </a:ln>
        </p:spPr>
      </p:cxnSp>
      <p:sp>
        <p:nvSpPr>
          <p:cNvPr id="19476" name="AutoShape 40"/>
          <p:cNvSpPr>
            <a:spLocks noChangeArrowheads="1"/>
          </p:cNvSpPr>
          <p:nvPr/>
        </p:nvSpPr>
        <p:spPr bwMode="auto">
          <a:xfrm>
            <a:off x="6629400" y="3690938"/>
            <a:ext cx="609600" cy="271462"/>
          </a:xfrm>
          <a:prstGeom prst="triangle">
            <a:avLst>
              <a:gd name="adj" fmla="val 50000"/>
            </a:avLst>
          </a:prstGeom>
          <a:solidFill>
            <a:schemeClr val="bg1"/>
          </a:solidFill>
          <a:ln w="9525">
            <a:solidFill>
              <a:schemeClr val="tx1"/>
            </a:solidFill>
            <a:prstDash val="dash"/>
            <a:miter lim="800000"/>
            <a:headEnd/>
            <a:tailEnd/>
          </a:ln>
        </p:spPr>
        <p:txBody>
          <a:bodyPr wrap="none" anchor="ctr"/>
          <a:lstStyle/>
          <a:p>
            <a:endParaRPr lang="en-US"/>
          </a:p>
        </p:txBody>
      </p:sp>
      <p:cxnSp>
        <p:nvCxnSpPr>
          <p:cNvPr id="19477" name="AutoShape 41"/>
          <p:cNvCxnSpPr>
            <a:cxnSpLocks noChangeShapeType="1"/>
            <a:endCxn id="19463" idx="1"/>
          </p:cNvCxnSpPr>
          <p:nvPr/>
        </p:nvCxnSpPr>
        <p:spPr bwMode="auto">
          <a:xfrm flipV="1">
            <a:off x="4470400" y="2433638"/>
            <a:ext cx="1538288" cy="620712"/>
          </a:xfrm>
          <a:prstGeom prst="curvedConnector3">
            <a:avLst>
              <a:gd name="adj1" fmla="val 48606"/>
            </a:avLst>
          </a:prstGeom>
          <a:noFill/>
          <a:ln w="9525">
            <a:solidFill>
              <a:schemeClr val="tx1"/>
            </a:solidFill>
            <a:prstDash val="dash"/>
            <a:round/>
            <a:headEnd/>
            <a:tailEnd type="triangle" w="med" len="med"/>
          </a:ln>
        </p:spPr>
      </p:cxnSp>
      <p:cxnSp>
        <p:nvCxnSpPr>
          <p:cNvPr id="19478" name="AutoShape 42"/>
          <p:cNvCxnSpPr>
            <a:cxnSpLocks noChangeShapeType="1"/>
            <a:endCxn id="19482" idx="1"/>
          </p:cNvCxnSpPr>
          <p:nvPr/>
        </p:nvCxnSpPr>
        <p:spPr bwMode="auto">
          <a:xfrm flipH="1">
            <a:off x="7010400" y="3059113"/>
            <a:ext cx="866775" cy="530225"/>
          </a:xfrm>
          <a:prstGeom prst="straightConnector1">
            <a:avLst/>
          </a:prstGeom>
          <a:noFill/>
          <a:ln w="9525">
            <a:solidFill>
              <a:schemeClr val="tx1"/>
            </a:solidFill>
            <a:prstDash val="dash"/>
            <a:round/>
            <a:headEnd/>
            <a:tailEnd type="triangle" w="med" len="med"/>
          </a:ln>
        </p:spPr>
      </p:cxnSp>
      <p:sp>
        <p:nvSpPr>
          <p:cNvPr id="19479" name="Rectangle 43"/>
          <p:cNvSpPr>
            <a:spLocks noChangeArrowheads="1"/>
          </p:cNvSpPr>
          <p:nvPr/>
        </p:nvSpPr>
        <p:spPr bwMode="auto">
          <a:xfrm rot="10800000">
            <a:off x="6156325" y="3489325"/>
            <a:ext cx="168275" cy="168275"/>
          </a:xfrm>
          <a:prstGeom prst="rect">
            <a:avLst/>
          </a:prstGeom>
          <a:solidFill>
            <a:srgbClr val="FF9999"/>
          </a:solidFill>
          <a:ln w="9525">
            <a:solidFill>
              <a:schemeClr val="tx1"/>
            </a:solidFill>
            <a:miter lim="800000"/>
            <a:headEnd/>
            <a:tailEnd/>
          </a:ln>
        </p:spPr>
        <p:txBody>
          <a:bodyPr wrap="none" anchor="ctr"/>
          <a:lstStyle/>
          <a:p>
            <a:endParaRPr lang="en-US"/>
          </a:p>
        </p:txBody>
      </p:sp>
      <p:cxnSp>
        <p:nvCxnSpPr>
          <p:cNvPr id="19480" name="AutoShape 44"/>
          <p:cNvCxnSpPr>
            <a:cxnSpLocks noChangeShapeType="1"/>
            <a:stCxn id="19468" idx="3"/>
            <a:endCxn id="19479" idx="2"/>
          </p:cNvCxnSpPr>
          <p:nvPr/>
        </p:nvCxnSpPr>
        <p:spPr bwMode="auto">
          <a:xfrm flipH="1">
            <a:off x="6238875" y="3200400"/>
            <a:ext cx="1588" cy="287338"/>
          </a:xfrm>
          <a:prstGeom prst="straightConnector1">
            <a:avLst/>
          </a:prstGeom>
          <a:noFill/>
          <a:ln w="9525">
            <a:solidFill>
              <a:schemeClr val="tx1"/>
            </a:solidFill>
            <a:round/>
            <a:headEnd/>
            <a:tailEnd/>
          </a:ln>
        </p:spPr>
      </p:cxnSp>
      <p:cxnSp>
        <p:nvCxnSpPr>
          <p:cNvPr id="19481" name="AutoShape 45"/>
          <p:cNvCxnSpPr>
            <a:cxnSpLocks noChangeShapeType="1"/>
            <a:stCxn id="19468" idx="4"/>
            <a:endCxn id="19482" idx="2"/>
          </p:cNvCxnSpPr>
          <p:nvPr/>
        </p:nvCxnSpPr>
        <p:spPr bwMode="auto">
          <a:xfrm>
            <a:off x="6324600" y="3200400"/>
            <a:ext cx="600075" cy="303213"/>
          </a:xfrm>
          <a:prstGeom prst="straightConnector1">
            <a:avLst/>
          </a:prstGeom>
          <a:noFill/>
          <a:ln w="9525">
            <a:solidFill>
              <a:schemeClr val="tx1"/>
            </a:solidFill>
            <a:round/>
            <a:headEnd/>
            <a:tailEnd/>
          </a:ln>
        </p:spPr>
      </p:cxnSp>
      <p:sp>
        <p:nvSpPr>
          <p:cNvPr id="19482" name="Rectangle 46"/>
          <p:cNvSpPr>
            <a:spLocks noChangeArrowheads="1"/>
          </p:cNvSpPr>
          <p:nvPr/>
        </p:nvSpPr>
        <p:spPr bwMode="auto">
          <a:xfrm rot="10800000">
            <a:off x="6842125" y="3505200"/>
            <a:ext cx="168275" cy="168275"/>
          </a:xfrm>
          <a:prstGeom prst="rect">
            <a:avLst/>
          </a:prstGeom>
          <a:solidFill>
            <a:srgbClr val="FF9999"/>
          </a:solidFill>
          <a:ln w="9525">
            <a:solidFill>
              <a:schemeClr val="tx1"/>
            </a:solidFill>
            <a:miter lim="800000"/>
            <a:headEnd/>
            <a:tailEnd/>
          </a:ln>
        </p:spPr>
        <p:txBody>
          <a:bodyPr wrap="none" anchor="ctr"/>
          <a:lstStyle/>
          <a:p>
            <a:endParaRPr lang="en-US"/>
          </a:p>
        </p:txBody>
      </p:sp>
      <p:sp>
        <p:nvSpPr>
          <p:cNvPr id="19483" name="AutoShape 47"/>
          <p:cNvSpPr>
            <a:spLocks noChangeArrowheads="1"/>
          </p:cNvSpPr>
          <p:nvPr/>
        </p:nvSpPr>
        <p:spPr bwMode="auto">
          <a:xfrm>
            <a:off x="5943600" y="3690938"/>
            <a:ext cx="609600" cy="271462"/>
          </a:xfrm>
          <a:prstGeom prst="triangle">
            <a:avLst>
              <a:gd name="adj" fmla="val 50000"/>
            </a:avLst>
          </a:prstGeom>
          <a:solidFill>
            <a:schemeClr val="bg1"/>
          </a:solidFill>
          <a:ln w="9525">
            <a:solidFill>
              <a:schemeClr val="tx1"/>
            </a:solidFill>
            <a:prstDash val="dash"/>
            <a:miter lim="800000"/>
            <a:headEnd/>
            <a:tailEnd/>
          </a:ln>
        </p:spPr>
        <p:txBody>
          <a:bodyPr wrap="none" anchor="ctr"/>
          <a:lstStyle/>
          <a:p>
            <a:endParaRPr lang="en-US"/>
          </a:p>
        </p:txBody>
      </p:sp>
    </p:spTree>
    <p:extLst>
      <p:ext uri="{BB962C8B-B14F-4D97-AF65-F5344CB8AC3E}">
        <p14:creationId xmlns:p14="http://schemas.microsoft.com/office/powerpoint/2010/main" val="286249208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r>
              <a:rPr lang="en-US" dirty="0"/>
              <a:t>Linear Value Functions</a:t>
            </a:r>
          </a:p>
        </p:txBody>
      </p:sp>
      <p:sp>
        <p:nvSpPr>
          <p:cNvPr id="16387" name="Rectangle 3"/>
          <p:cNvSpPr>
            <a:spLocks noGrp="1" noChangeArrowheads="1"/>
          </p:cNvSpPr>
          <p:nvPr>
            <p:ph idx="1"/>
          </p:nvPr>
        </p:nvSpPr>
        <p:spPr>
          <a:xfrm>
            <a:off x="457200" y="1600200"/>
            <a:ext cx="10972800" cy="4876800"/>
          </a:xfrm>
        </p:spPr>
        <p:txBody>
          <a:bodyPr/>
          <a:lstStyle/>
          <a:p>
            <a:pPr>
              <a:lnSpc>
                <a:spcPct val="90000"/>
              </a:lnSpc>
            </a:pPr>
            <a:r>
              <a:rPr lang="en-US" sz="2400" dirty="0"/>
              <a:t>Using a feature representation, we can write a q function (or value function) for any state using a few weights:</a:t>
            </a:r>
          </a:p>
          <a:p>
            <a:pPr>
              <a:lnSpc>
                <a:spcPct val="90000"/>
              </a:lnSpc>
            </a:pPr>
            <a:endParaRPr lang="en-US" sz="2400" dirty="0"/>
          </a:p>
          <a:p>
            <a:pPr>
              <a:lnSpc>
                <a:spcPct val="90000"/>
              </a:lnSpc>
            </a:pPr>
            <a:endParaRPr lang="en-US" sz="2400" dirty="0"/>
          </a:p>
          <a:p>
            <a:pPr>
              <a:lnSpc>
                <a:spcPct val="90000"/>
              </a:lnSpc>
            </a:pPr>
            <a:endParaRPr lang="en-US" sz="4000" dirty="0"/>
          </a:p>
          <a:p>
            <a:pPr>
              <a:lnSpc>
                <a:spcPct val="90000"/>
              </a:lnSpc>
            </a:pPr>
            <a:endParaRPr lang="en-US" sz="2400" dirty="0"/>
          </a:p>
          <a:p>
            <a:pPr>
              <a:lnSpc>
                <a:spcPct val="90000"/>
              </a:lnSpc>
            </a:pPr>
            <a:r>
              <a:rPr lang="en-US" sz="2400" dirty="0"/>
              <a:t>Advantage: our experience is summed up in a few powerful numbers</a:t>
            </a:r>
          </a:p>
          <a:p>
            <a:pPr>
              <a:lnSpc>
                <a:spcPct val="90000"/>
              </a:lnSpc>
            </a:pPr>
            <a:endParaRPr lang="en-US" sz="2400" dirty="0"/>
          </a:p>
          <a:p>
            <a:pPr>
              <a:lnSpc>
                <a:spcPct val="90000"/>
              </a:lnSpc>
            </a:pPr>
            <a:r>
              <a:rPr lang="en-US" sz="2400" dirty="0"/>
              <a:t>Disadvantage: states may share features but actually be very different in value!</a:t>
            </a:r>
          </a:p>
        </p:txBody>
      </p:sp>
      <p:pic>
        <p:nvPicPr>
          <p:cNvPr id="16388" name="Picture 4" descr="txp_fig"/>
          <p:cNvPicPr>
            <a:picLocks noChangeAspect="1" noChangeArrowheads="1"/>
          </p:cNvPicPr>
          <p:nvPr>
            <p:custDataLst>
              <p:tags r:id="rId1"/>
            </p:custDataLst>
          </p:nvPr>
        </p:nvPicPr>
        <p:blipFill>
          <a:blip r:embed="rId5" cstate="print"/>
          <a:srcRect/>
          <a:stretch>
            <a:fillRect/>
          </a:stretch>
        </p:blipFill>
        <p:spPr bwMode="auto">
          <a:xfrm>
            <a:off x="1945299" y="2636837"/>
            <a:ext cx="6929438" cy="334963"/>
          </a:xfrm>
          <a:prstGeom prst="rect">
            <a:avLst/>
          </a:prstGeom>
          <a:noFill/>
          <a:ln w="9525">
            <a:noFill/>
            <a:miter lim="800000"/>
            <a:headEnd/>
            <a:tailEnd/>
          </a:ln>
        </p:spPr>
      </p:pic>
      <p:pic>
        <p:nvPicPr>
          <p:cNvPr id="16389" name="Picture 5" descr="txp_fig"/>
          <p:cNvPicPr>
            <a:picLocks noChangeAspect="1" noChangeArrowheads="1"/>
          </p:cNvPicPr>
          <p:nvPr>
            <p:custDataLst>
              <p:tags r:id="rId2"/>
            </p:custDataLst>
          </p:nvPr>
        </p:nvPicPr>
        <p:blipFill>
          <a:blip r:embed="rId6" cstate="print"/>
          <a:srcRect/>
          <a:stretch>
            <a:fillRect/>
          </a:stretch>
        </p:blipFill>
        <p:spPr bwMode="auto">
          <a:xfrm>
            <a:off x="1600200" y="3398837"/>
            <a:ext cx="7835900" cy="334963"/>
          </a:xfrm>
          <a:prstGeom prst="rect">
            <a:avLst/>
          </a:prstGeom>
          <a:noFill/>
          <a:ln w="9525">
            <a:noFill/>
            <a:miter lim="800000"/>
            <a:headEnd/>
            <a:tailEnd/>
          </a:ln>
        </p:spPr>
      </p:pic>
    </p:spTree>
    <p:extLst>
      <p:ext uri="{BB962C8B-B14F-4D97-AF65-F5344CB8AC3E}">
        <p14:creationId xmlns:p14="http://schemas.microsoft.com/office/powerpoint/2010/main" val="340124018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ounded Rectangle 11"/>
          <p:cNvSpPr/>
          <p:nvPr/>
        </p:nvSpPr>
        <p:spPr>
          <a:xfrm>
            <a:off x="1600200" y="1371600"/>
            <a:ext cx="8991600" cy="762000"/>
          </a:xfrm>
          <a:prstGeom prst="roundRect">
            <a:avLst/>
          </a:prstGeom>
          <a:solidFill>
            <a:srgbClr val="CCECFF"/>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10" name="Rectangle 2"/>
          <p:cNvSpPr>
            <a:spLocks noGrp="1" noChangeArrowheads="1"/>
          </p:cNvSpPr>
          <p:nvPr>
            <p:ph type="title"/>
          </p:nvPr>
        </p:nvSpPr>
        <p:spPr/>
        <p:txBody>
          <a:bodyPr/>
          <a:lstStyle/>
          <a:p>
            <a:r>
              <a:rPr lang="en-US" dirty="0"/>
              <a:t>Approximate Q-Learning</a:t>
            </a:r>
          </a:p>
        </p:txBody>
      </p:sp>
      <p:sp>
        <p:nvSpPr>
          <p:cNvPr id="1803267" name="Rectangle 3"/>
          <p:cNvSpPr>
            <a:spLocks noGrp="1" noChangeArrowheads="1"/>
          </p:cNvSpPr>
          <p:nvPr>
            <p:ph idx="1"/>
          </p:nvPr>
        </p:nvSpPr>
        <p:spPr>
          <a:xfrm>
            <a:off x="457200" y="2286000"/>
            <a:ext cx="9296400" cy="4267200"/>
          </a:xfrm>
        </p:spPr>
        <p:txBody>
          <a:bodyPr/>
          <a:lstStyle/>
          <a:p>
            <a:pPr>
              <a:lnSpc>
                <a:spcPct val="80000"/>
              </a:lnSpc>
            </a:pPr>
            <a:r>
              <a:rPr lang="en-US" sz="2400" dirty="0"/>
              <a:t>Q-learning with linear Q-functions:</a:t>
            </a:r>
          </a:p>
          <a:p>
            <a:pPr>
              <a:lnSpc>
                <a:spcPct val="80000"/>
              </a:lnSpc>
            </a:pPr>
            <a:endParaRPr lang="en-US" sz="2400" dirty="0"/>
          </a:p>
          <a:p>
            <a:pPr>
              <a:lnSpc>
                <a:spcPct val="80000"/>
              </a:lnSpc>
            </a:pPr>
            <a:endParaRPr lang="en-US" sz="2400" dirty="0"/>
          </a:p>
          <a:p>
            <a:pPr>
              <a:lnSpc>
                <a:spcPct val="80000"/>
              </a:lnSpc>
            </a:pPr>
            <a:endParaRPr lang="en-US" sz="2400" dirty="0"/>
          </a:p>
          <a:p>
            <a:pPr>
              <a:lnSpc>
                <a:spcPct val="80000"/>
              </a:lnSpc>
            </a:pPr>
            <a:endParaRPr lang="en-US" sz="2400" dirty="0"/>
          </a:p>
          <a:p>
            <a:pPr>
              <a:lnSpc>
                <a:spcPct val="80000"/>
              </a:lnSpc>
            </a:pPr>
            <a:endParaRPr lang="en-US" sz="2400" dirty="0"/>
          </a:p>
          <a:p>
            <a:pPr>
              <a:lnSpc>
                <a:spcPct val="80000"/>
              </a:lnSpc>
            </a:pPr>
            <a:endParaRPr lang="en-US" sz="2400" dirty="0"/>
          </a:p>
          <a:p>
            <a:pPr>
              <a:lnSpc>
                <a:spcPct val="80000"/>
              </a:lnSpc>
            </a:pPr>
            <a:r>
              <a:rPr lang="en-US" sz="2400" dirty="0"/>
              <a:t>Intuitive interpretation:</a:t>
            </a:r>
          </a:p>
          <a:p>
            <a:pPr lvl="1">
              <a:lnSpc>
                <a:spcPct val="80000"/>
              </a:lnSpc>
            </a:pPr>
            <a:r>
              <a:rPr lang="en-US" sz="2000" dirty="0"/>
              <a:t>Adjust weights of active features</a:t>
            </a:r>
          </a:p>
          <a:p>
            <a:pPr lvl="1">
              <a:lnSpc>
                <a:spcPct val="80000"/>
              </a:lnSpc>
            </a:pPr>
            <a:r>
              <a:rPr lang="en-US" sz="2000" dirty="0"/>
              <a:t>E.g., if something unexpectedly bad happens, blame the features that were on: </a:t>
            </a:r>
            <a:r>
              <a:rPr lang="en-US" sz="2000" dirty="0" err="1"/>
              <a:t>disprefer</a:t>
            </a:r>
            <a:r>
              <a:rPr lang="en-US" sz="2000" dirty="0"/>
              <a:t> all states with that state’s features</a:t>
            </a:r>
          </a:p>
          <a:p>
            <a:pPr lvl="4">
              <a:lnSpc>
                <a:spcPct val="80000"/>
              </a:lnSpc>
            </a:pPr>
            <a:endParaRPr lang="en-US" sz="1200" dirty="0"/>
          </a:p>
          <a:p>
            <a:pPr>
              <a:lnSpc>
                <a:spcPct val="80000"/>
              </a:lnSpc>
            </a:pPr>
            <a:r>
              <a:rPr lang="en-US" sz="2400" dirty="0"/>
              <a:t>Formal justification: online least squares</a:t>
            </a:r>
          </a:p>
        </p:txBody>
      </p:sp>
      <p:pic>
        <p:nvPicPr>
          <p:cNvPr id="18" name="Picture 17" descr="txp_fig"/>
          <p:cNvPicPr>
            <a:picLocks noChangeAspect="1"/>
          </p:cNvPicPr>
          <p:nvPr>
            <p:custDataLst>
              <p:tags r:id="rId1"/>
            </p:custDataLst>
          </p:nvPr>
        </p:nvPicPr>
        <p:blipFill>
          <a:blip r:embed="rId8" cstate="print"/>
          <a:srcRect/>
          <a:stretch>
            <a:fillRect/>
          </a:stretch>
        </p:blipFill>
        <p:spPr bwMode="auto">
          <a:xfrm>
            <a:off x="1381125" y="3798888"/>
            <a:ext cx="4791075" cy="315912"/>
          </a:xfrm>
          <a:prstGeom prst="rect">
            <a:avLst/>
          </a:prstGeom>
          <a:noFill/>
          <a:ln w="9525">
            <a:noFill/>
            <a:miter lim="800000"/>
            <a:headEnd/>
            <a:tailEnd/>
          </a:ln>
        </p:spPr>
      </p:pic>
      <p:pic>
        <p:nvPicPr>
          <p:cNvPr id="19" name="Picture 18" descr="txp_fig"/>
          <p:cNvPicPr>
            <a:picLocks noChangeAspect="1"/>
          </p:cNvPicPr>
          <p:nvPr>
            <p:custDataLst>
              <p:tags r:id="rId2"/>
            </p:custDataLst>
          </p:nvPr>
        </p:nvPicPr>
        <p:blipFill>
          <a:blip r:embed="rId9" cstate="print"/>
          <a:srcRect/>
          <a:stretch>
            <a:fillRect/>
          </a:stretch>
        </p:blipFill>
        <p:spPr bwMode="auto">
          <a:xfrm>
            <a:off x="2035175" y="4332288"/>
            <a:ext cx="4518025" cy="315912"/>
          </a:xfrm>
          <a:prstGeom prst="rect">
            <a:avLst/>
          </a:prstGeom>
          <a:noFill/>
          <a:ln w="9525">
            <a:noFill/>
            <a:miter lim="800000"/>
            <a:headEnd/>
            <a:tailEnd/>
          </a:ln>
        </p:spPr>
      </p:pic>
      <p:pic>
        <p:nvPicPr>
          <p:cNvPr id="17414" name="Picture 6" descr="txp_fig"/>
          <p:cNvPicPr>
            <a:picLocks noChangeAspect="1" noChangeArrowheads="1"/>
          </p:cNvPicPr>
          <p:nvPr>
            <p:custDataLst>
              <p:tags r:id="rId3"/>
            </p:custDataLst>
          </p:nvPr>
        </p:nvPicPr>
        <p:blipFill>
          <a:blip r:embed="rId10" cstate="print">
            <a:clrChange>
              <a:clrFrom>
                <a:srgbClr val="FFFFFF"/>
              </a:clrFrom>
              <a:clrTo>
                <a:srgbClr val="FFFFFF">
                  <a:alpha val="0"/>
                </a:srgbClr>
              </a:clrTo>
            </a:clrChange>
          </a:blip>
          <a:srcRect/>
          <a:stretch>
            <a:fillRect/>
          </a:stretch>
        </p:blipFill>
        <p:spPr bwMode="auto">
          <a:xfrm>
            <a:off x="2209800" y="1600200"/>
            <a:ext cx="7835900" cy="334963"/>
          </a:xfrm>
          <a:prstGeom prst="rect">
            <a:avLst/>
          </a:prstGeom>
          <a:noFill/>
          <a:ln w="9525">
            <a:noFill/>
            <a:miter lim="800000"/>
            <a:headEnd/>
            <a:tailEnd/>
          </a:ln>
        </p:spPr>
      </p:pic>
      <p:pic>
        <p:nvPicPr>
          <p:cNvPr id="17" name="Picture 16" descr="txp_fig"/>
          <p:cNvPicPr>
            <a:picLocks noChangeAspect="1"/>
          </p:cNvPicPr>
          <p:nvPr>
            <p:custDataLst>
              <p:tags r:id="rId4"/>
            </p:custDataLst>
          </p:nvPr>
        </p:nvPicPr>
        <p:blipFill>
          <a:blip r:embed="rId11" cstate="print"/>
          <a:srcRect/>
          <a:stretch>
            <a:fillRect/>
          </a:stretch>
        </p:blipFill>
        <p:spPr bwMode="auto">
          <a:xfrm>
            <a:off x="1371600" y="3200400"/>
            <a:ext cx="4387850" cy="457200"/>
          </a:xfrm>
          <a:prstGeom prst="rect">
            <a:avLst/>
          </a:prstGeom>
          <a:noFill/>
          <a:ln w="9525">
            <a:noFill/>
            <a:miter lim="800000"/>
            <a:headEnd/>
            <a:tailEnd/>
          </a:ln>
        </p:spPr>
      </p:pic>
      <p:pic>
        <p:nvPicPr>
          <p:cNvPr id="15" name="Picture 14" descr="TP_tmp.png"/>
          <p:cNvPicPr>
            <a:picLocks noChangeAspect="1"/>
          </p:cNvPicPr>
          <p:nvPr>
            <p:custDataLst>
              <p:tags r:id="rId5"/>
            </p:custDataLst>
          </p:nvPr>
        </p:nvPicPr>
        <p:blipFill>
          <a:blip r:embed="rId12" cstate="print"/>
          <a:stretch>
            <a:fillRect/>
          </a:stretch>
        </p:blipFill>
        <p:spPr bwMode="auto">
          <a:xfrm>
            <a:off x="1371600" y="2819400"/>
            <a:ext cx="2514617" cy="278893"/>
          </a:xfrm>
          <a:prstGeom prst="rect">
            <a:avLst/>
          </a:prstGeom>
          <a:noFill/>
          <a:ln/>
          <a:effectLst/>
        </p:spPr>
      </p:pic>
      <p:sp>
        <p:nvSpPr>
          <p:cNvPr id="18442" name="TextBox 16"/>
          <p:cNvSpPr txBox="1">
            <a:spLocks noChangeArrowheads="1"/>
          </p:cNvSpPr>
          <p:nvPr/>
        </p:nvSpPr>
        <p:spPr bwMode="auto">
          <a:xfrm>
            <a:off x="7010400" y="3733800"/>
            <a:ext cx="1600200" cy="381000"/>
          </a:xfrm>
          <a:prstGeom prst="rect">
            <a:avLst/>
          </a:prstGeom>
          <a:noFill/>
          <a:ln w="9525">
            <a:noFill/>
            <a:miter lim="800000"/>
            <a:headEnd/>
            <a:tailEnd/>
          </a:ln>
        </p:spPr>
        <p:txBody>
          <a:bodyPr>
            <a:spAutoFit/>
          </a:bodyPr>
          <a:lstStyle/>
          <a:p>
            <a:r>
              <a:rPr lang="en-US" dirty="0"/>
              <a:t>Exact Q’s</a:t>
            </a:r>
          </a:p>
        </p:txBody>
      </p:sp>
      <p:sp>
        <p:nvSpPr>
          <p:cNvPr id="18443" name="TextBox 17"/>
          <p:cNvSpPr txBox="1">
            <a:spLocks noChangeArrowheads="1"/>
          </p:cNvSpPr>
          <p:nvPr/>
        </p:nvSpPr>
        <p:spPr bwMode="auto">
          <a:xfrm>
            <a:off x="7010400" y="4267200"/>
            <a:ext cx="1981200" cy="369888"/>
          </a:xfrm>
          <a:prstGeom prst="rect">
            <a:avLst/>
          </a:prstGeom>
          <a:noFill/>
          <a:ln w="9525">
            <a:noFill/>
            <a:miter lim="800000"/>
            <a:headEnd/>
            <a:tailEnd/>
          </a:ln>
        </p:spPr>
        <p:txBody>
          <a:bodyPr>
            <a:spAutoFit/>
          </a:bodyPr>
          <a:lstStyle/>
          <a:p>
            <a:r>
              <a:rPr lang="en-US"/>
              <a:t>Approximate Q’s</a:t>
            </a:r>
          </a:p>
        </p:txBody>
      </p:sp>
      <p:pic>
        <p:nvPicPr>
          <p:cNvPr id="25602" name="Picture 2"/>
          <p:cNvPicPr>
            <a:picLocks noChangeAspect="1" noChangeArrowheads="1"/>
          </p:cNvPicPr>
          <p:nvPr/>
        </p:nvPicPr>
        <p:blipFill>
          <a:blip r:embed="rId13">
            <a:extLst>
              <a:ext uri="{28A0092B-C50C-407E-A947-70E740481C1C}">
                <a14:useLocalDpi xmlns:a14="http://schemas.microsoft.com/office/drawing/2010/main" val="0"/>
              </a:ext>
            </a:extLst>
          </a:blip>
          <a:stretch>
            <a:fillRect/>
          </a:stretch>
        </p:blipFill>
        <p:spPr bwMode="auto">
          <a:xfrm>
            <a:off x="8980714" y="2438400"/>
            <a:ext cx="2940050" cy="2845932"/>
          </a:xfrm>
          <a:prstGeom prst="rect">
            <a:avLst/>
          </a:prstGeom>
          <a:noFill/>
        </p:spPr>
      </p:pic>
    </p:spTree>
    <p:extLst>
      <p:ext uri="{BB962C8B-B14F-4D97-AF65-F5344CB8AC3E}">
        <p14:creationId xmlns:p14="http://schemas.microsoft.com/office/powerpoint/2010/main" val="251697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0326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44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44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803267">
                                            <p:txEl>
                                              <p:pRg st="7" end="7"/>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803267">
                                            <p:txEl>
                                              <p:pRg st="8" end="8"/>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803267">
                                            <p:txEl>
                                              <p:pRg st="9" end="9"/>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560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803267">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42" grpId="0"/>
      <p:bldP spid="18443"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B548AFC3-FE82-EE4E-A547-3C31521850C4}"/>
              </a:ext>
            </a:extLst>
          </p:cNvPr>
          <p:cNvSpPr>
            <a:spLocks noGrp="1"/>
          </p:cNvSpPr>
          <p:nvPr>
            <p:ph type="body" idx="1"/>
          </p:nvPr>
        </p:nvSpPr>
        <p:spPr>
          <a:xfrm>
            <a:off x="399684" y="1416050"/>
            <a:ext cx="4823751" cy="5130798"/>
          </a:xfrm>
        </p:spPr>
        <p:txBody>
          <a:bodyPr>
            <a:normAutofit/>
          </a:bodyPr>
          <a:lstStyle/>
          <a:p>
            <a:pPr marL="101600" indent="0">
              <a:buNone/>
            </a:pPr>
            <a:r>
              <a:rPr lang="en-US" dirty="0"/>
              <a:t>Chapter 22 – Reinforcement Learning</a:t>
            </a:r>
            <a:br>
              <a:rPr lang="en-US" dirty="0"/>
            </a:br>
            <a:r>
              <a:rPr lang="en-US" dirty="0"/>
              <a:t>Sections 22.1-22.5</a:t>
            </a:r>
          </a:p>
          <a:p>
            <a:pPr marL="101600" indent="0">
              <a:buNone/>
            </a:pPr>
            <a:endParaRPr lang="en-US" dirty="0"/>
          </a:p>
          <a:p>
            <a:pPr marL="101600" indent="0">
              <a:buNone/>
            </a:pPr>
            <a:r>
              <a:rPr lang="en-US" dirty="0"/>
              <a:t>Chapter 17.3 – Bandit Problems</a:t>
            </a:r>
          </a:p>
          <a:p>
            <a:pPr marL="101600" indent="0">
              <a:buNone/>
            </a:pPr>
            <a:endParaRPr lang="en-US" dirty="0"/>
          </a:p>
          <a:p>
            <a:pPr marL="101600" indent="0">
              <a:buNone/>
            </a:pPr>
            <a:r>
              <a:rPr lang="en-US" dirty="0"/>
              <a:t>(These topics won’t be on Tuesday’s midterm)</a:t>
            </a:r>
          </a:p>
        </p:txBody>
      </p:sp>
      <p:sp>
        <p:nvSpPr>
          <p:cNvPr id="3" name="Text Placeholder 2">
            <a:extLst>
              <a:ext uri="{FF2B5EF4-FFF2-40B4-BE49-F238E27FC236}">
                <a16:creationId xmlns:a16="http://schemas.microsoft.com/office/drawing/2014/main" id="{A4908A78-BB33-D740-A1A0-FF42B851C1E9}"/>
              </a:ext>
            </a:extLst>
          </p:cNvPr>
          <p:cNvSpPr>
            <a:spLocks noGrp="1"/>
          </p:cNvSpPr>
          <p:nvPr>
            <p:ph type="body" idx="2"/>
          </p:nvPr>
        </p:nvSpPr>
        <p:spPr/>
        <p:txBody>
          <a:bodyPr>
            <a:normAutofit lnSpcReduction="10000"/>
          </a:bodyPr>
          <a:lstStyle/>
          <a:p>
            <a:r>
              <a:rPr lang="en-US" dirty="0"/>
              <a:t>Reading</a:t>
            </a:r>
          </a:p>
          <a:p>
            <a:endParaRPr lang="en-US" dirty="0"/>
          </a:p>
        </p:txBody>
      </p:sp>
      <p:pic>
        <p:nvPicPr>
          <p:cNvPr id="1028" name="Picture 4" descr="Russell &amp; Norvig, Artificial Intelligence: A Modern Approach, 4th Edition |  Pearson">
            <a:extLst>
              <a:ext uri="{FF2B5EF4-FFF2-40B4-BE49-F238E27FC236}">
                <a16:creationId xmlns:a16="http://schemas.microsoft.com/office/drawing/2014/main" id="{450754BC-1106-F94D-ACE2-ABF9F8A4E7BE}"/>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6773863" y="0"/>
            <a:ext cx="541813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65611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alibri"/>
                <a:cs typeface="Calibri"/>
              </a:rPr>
              <a:t>Offline Planning</a:t>
            </a:r>
          </a:p>
        </p:txBody>
      </p:sp>
      <p:sp>
        <p:nvSpPr>
          <p:cNvPr id="3" name="Content Placeholder 2"/>
          <p:cNvSpPr>
            <a:spLocks noGrp="1"/>
          </p:cNvSpPr>
          <p:nvPr>
            <p:ph idx="1"/>
          </p:nvPr>
        </p:nvSpPr>
        <p:spPr>
          <a:xfrm>
            <a:off x="406400" y="1295400"/>
            <a:ext cx="11379200" cy="4729164"/>
          </a:xfrm>
        </p:spPr>
        <p:txBody>
          <a:bodyPr/>
          <a:lstStyle/>
          <a:p>
            <a:r>
              <a:rPr lang="en-US" sz="2800" dirty="0">
                <a:latin typeface="Calibri"/>
                <a:cs typeface="Calibri"/>
              </a:rPr>
              <a:t>Solving MDPs is offline planning</a:t>
            </a:r>
          </a:p>
          <a:p>
            <a:pPr lvl="1"/>
            <a:r>
              <a:rPr lang="en-US" sz="2400" dirty="0">
                <a:latin typeface="Calibri"/>
                <a:cs typeface="Calibri"/>
              </a:rPr>
              <a:t>You determine all quantities through computation</a:t>
            </a:r>
          </a:p>
          <a:p>
            <a:pPr lvl="1"/>
            <a:r>
              <a:rPr lang="en-US" sz="2400" dirty="0">
                <a:latin typeface="Calibri"/>
                <a:cs typeface="Calibri"/>
              </a:rPr>
              <a:t>You need to know the details of the MDP</a:t>
            </a:r>
          </a:p>
          <a:p>
            <a:pPr lvl="1"/>
            <a:r>
              <a:rPr lang="en-US" sz="2400" dirty="0">
                <a:latin typeface="Calibri"/>
                <a:cs typeface="Calibri"/>
              </a:rPr>
              <a:t>You do not actually play the game!</a:t>
            </a:r>
          </a:p>
        </p:txBody>
      </p:sp>
      <p:sp>
        <p:nvSpPr>
          <p:cNvPr id="4" name="TextBox 3"/>
          <p:cNvSpPr txBox="1"/>
          <p:nvPr/>
        </p:nvSpPr>
        <p:spPr>
          <a:xfrm>
            <a:off x="1219200" y="4495800"/>
            <a:ext cx="2590800" cy="523220"/>
          </a:xfrm>
          <a:prstGeom prst="rect">
            <a:avLst/>
          </a:prstGeom>
          <a:noFill/>
        </p:spPr>
        <p:txBody>
          <a:bodyPr wrap="square" rtlCol="0">
            <a:spAutoFit/>
          </a:bodyPr>
          <a:lstStyle/>
          <a:p>
            <a:r>
              <a:rPr lang="en-US" sz="2800" dirty="0">
                <a:solidFill>
                  <a:srgbClr val="C00000"/>
                </a:solidFill>
                <a:latin typeface="Calibri"/>
                <a:cs typeface="Calibri"/>
              </a:rPr>
              <a:t>Play Red</a:t>
            </a:r>
          </a:p>
        </p:txBody>
      </p:sp>
      <p:sp>
        <p:nvSpPr>
          <p:cNvPr id="5" name="TextBox 4"/>
          <p:cNvSpPr txBox="1"/>
          <p:nvPr/>
        </p:nvSpPr>
        <p:spPr>
          <a:xfrm>
            <a:off x="1219200" y="5420380"/>
            <a:ext cx="2590800" cy="523220"/>
          </a:xfrm>
          <a:prstGeom prst="rect">
            <a:avLst/>
          </a:prstGeom>
          <a:noFill/>
        </p:spPr>
        <p:txBody>
          <a:bodyPr wrap="square" rtlCol="0">
            <a:spAutoFit/>
          </a:bodyPr>
          <a:lstStyle/>
          <a:p>
            <a:r>
              <a:rPr lang="en-US" sz="2800" dirty="0">
                <a:solidFill>
                  <a:srgbClr val="0070C0"/>
                </a:solidFill>
                <a:latin typeface="Calibri"/>
                <a:cs typeface="Calibri"/>
              </a:rPr>
              <a:t>Play Blue</a:t>
            </a:r>
          </a:p>
        </p:txBody>
      </p:sp>
      <p:sp>
        <p:nvSpPr>
          <p:cNvPr id="6" name="TextBox 5"/>
          <p:cNvSpPr txBox="1"/>
          <p:nvPr/>
        </p:nvSpPr>
        <p:spPr>
          <a:xfrm>
            <a:off x="3429000" y="3667780"/>
            <a:ext cx="4876800" cy="523220"/>
          </a:xfrm>
          <a:prstGeom prst="rect">
            <a:avLst/>
          </a:prstGeom>
          <a:noFill/>
        </p:spPr>
        <p:txBody>
          <a:bodyPr wrap="square" rtlCol="0">
            <a:spAutoFit/>
          </a:bodyPr>
          <a:lstStyle/>
          <a:p>
            <a:r>
              <a:rPr lang="en-US" sz="2800" dirty="0">
                <a:latin typeface="Calibri"/>
                <a:cs typeface="Calibri"/>
              </a:rPr>
              <a:t>Value</a:t>
            </a:r>
          </a:p>
        </p:txBody>
      </p:sp>
      <p:sp>
        <p:nvSpPr>
          <p:cNvPr id="7" name="Rounded Rectangle 6"/>
          <p:cNvSpPr/>
          <p:nvPr/>
        </p:nvSpPr>
        <p:spPr>
          <a:xfrm>
            <a:off x="9525000" y="1371600"/>
            <a:ext cx="2209800" cy="175260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i="1" dirty="0">
                <a:solidFill>
                  <a:schemeClr val="tx1"/>
                </a:solidFill>
                <a:latin typeface="Calibri"/>
                <a:cs typeface="Calibri"/>
              </a:rPr>
              <a:t>No discount</a:t>
            </a:r>
          </a:p>
          <a:p>
            <a:pPr algn="ctr"/>
            <a:endParaRPr lang="en-US" sz="400" i="1" dirty="0">
              <a:solidFill>
                <a:schemeClr val="tx1"/>
              </a:solidFill>
              <a:latin typeface="Calibri"/>
              <a:cs typeface="Calibri"/>
            </a:endParaRPr>
          </a:p>
          <a:p>
            <a:pPr algn="ctr"/>
            <a:r>
              <a:rPr lang="en-US" sz="2000" i="1" dirty="0">
                <a:solidFill>
                  <a:schemeClr val="tx1"/>
                </a:solidFill>
                <a:latin typeface="Calibri"/>
                <a:cs typeface="Calibri"/>
              </a:rPr>
              <a:t>100 time steps</a:t>
            </a:r>
            <a:endParaRPr lang="en-US" sz="800" i="1" dirty="0">
              <a:solidFill>
                <a:schemeClr val="tx1"/>
              </a:solidFill>
              <a:latin typeface="Calibri"/>
              <a:cs typeface="Calibri"/>
            </a:endParaRPr>
          </a:p>
          <a:p>
            <a:pPr algn="ctr"/>
            <a:endParaRPr lang="en-US" sz="400" i="1" dirty="0">
              <a:solidFill>
                <a:schemeClr val="tx1"/>
              </a:solidFill>
              <a:latin typeface="Calibri"/>
              <a:cs typeface="Calibri"/>
            </a:endParaRPr>
          </a:p>
          <a:p>
            <a:pPr algn="ctr"/>
            <a:r>
              <a:rPr lang="en-US" sz="2000" i="1" dirty="0">
                <a:solidFill>
                  <a:schemeClr val="tx1"/>
                </a:solidFill>
                <a:latin typeface="Calibri"/>
                <a:cs typeface="Calibri"/>
              </a:rPr>
              <a:t>Both states have the same value</a:t>
            </a:r>
          </a:p>
        </p:txBody>
      </p:sp>
      <p:sp>
        <p:nvSpPr>
          <p:cNvPr id="8" name="TextBox 7"/>
          <p:cNvSpPr txBox="1"/>
          <p:nvPr/>
        </p:nvSpPr>
        <p:spPr>
          <a:xfrm>
            <a:off x="3352800" y="4505980"/>
            <a:ext cx="1066800" cy="523220"/>
          </a:xfrm>
          <a:prstGeom prst="rect">
            <a:avLst/>
          </a:prstGeom>
          <a:noFill/>
        </p:spPr>
        <p:txBody>
          <a:bodyPr wrap="square" rtlCol="0">
            <a:spAutoFit/>
          </a:bodyPr>
          <a:lstStyle/>
          <a:p>
            <a:pPr algn="r"/>
            <a:r>
              <a:rPr lang="en-US" sz="2800" dirty="0">
                <a:latin typeface="Calibri"/>
                <a:cs typeface="Calibri"/>
              </a:rPr>
              <a:t>150</a:t>
            </a:r>
          </a:p>
        </p:txBody>
      </p:sp>
      <p:sp>
        <p:nvSpPr>
          <p:cNvPr id="9" name="TextBox 8"/>
          <p:cNvSpPr txBox="1"/>
          <p:nvPr/>
        </p:nvSpPr>
        <p:spPr>
          <a:xfrm>
            <a:off x="3352800" y="5420380"/>
            <a:ext cx="1066800" cy="523220"/>
          </a:xfrm>
          <a:prstGeom prst="rect">
            <a:avLst/>
          </a:prstGeom>
          <a:noFill/>
        </p:spPr>
        <p:txBody>
          <a:bodyPr wrap="square" rtlCol="0">
            <a:spAutoFit/>
          </a:bodyPr>
          <a:lstStyle/>
          <a:p>
            <a:pPr algn="r"/>
            <a:r>
              <a:rPr lang="en-US" sz="2800" dirty="0">
                <a:latin typeface="Calibri"/>
                <a:cs typeface="Calibri"/>
              </a:rPr>
              <a:t>100</a:t>
            </a:r>
          </a:p>
        </p:txBody>
      </p:sp>
      <p:grpSp>
        <p:nvGrpSpPr>
          <p:cNvPr id="24" name="Group 23"/>
          <p:cNvGrpSpPr/>
          <p:nvPr/>
        </p:nvGrpSpPr>
        <p:grpSpPr>
          <a:xfrm>
            <a:off x="5410200" y="3304073"/>
            <a:ext cx="6705600" cy="2696855"/>
            <a:chOff x="1600200" y="1815326"/>
            <a:chExt cx="8756724" cy="3521777"/>
          </a:xfrm>
        </p:grpSpPr>
        <p:sp>
          <p:nvSpPr>
            <p:cNvPr id="10" name="Oval 9"/>
            <p:cNvSpPr/>
            <p:nvPr/>
          </p:nvSpPr>
          <p:spPr>
            <a:xfrm>
              <a:off x="3276600" y="3276601"/>
              <a:ext cx="685800" cy="685800"/>
            </a:xfrm>
            <a:prstGeom prst="ellipse">
              <a:avLst/>
            </a:prstGeom>
            <a:solidFill>
              <a:schemeClr val="bg1"/>
            </a:solidFill>
            <a:ln w="57150">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rgbClr val="008000"/>
                  </a:solidFill>
                  <a:latin typeface="Calibri"/>
                  <a:cs typeface="Calibri"/>
                </a:rPr>
                <a:t>W</a:t>
              </a:r>
            </a:p>
          </p:txBody>
        </p:sp>
        <p:sp>
          <p:nvSpPr>
            <p:cNvPr id="11" name="Oval 10"/>
            <p:cNvSpPr/>
            <p:nvPr/>
          </p:nvSpPr>
          <p:spPr>
            <a:xfrm>
              <a:off x="8229600" y="3276601"/>
              <a:ext cx="685800" cy="685800"/>
            </a:xfrm>
            <a:prstGeom prst="ellipse">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Calibri"/>
                  <a:cs typeface="Calibri"/>
                </a:rPr>
                <a:t>L</a:t>
              </a:r>
            </a:p>
          </p:txBody>
        </p:sp>
        <p:cxnSp>
          <p:nvCxnSpPr>
            <p:cNvPr id="12" name="Curved Connector 11"/>
            <p:cNvCxnSpPr>
              <a:stCxn id="10" idx="0"/>
              <a:endCxn id="11" idx="1"/>
            </p:cNvCxnSpPr>
            <p:nvPr/>
          </p:nvCxnSpPr>
          <p:spPr>
            <a:xfrm rot="16200000" flipH="1">
              <a:off x="5924549" y="971551"/>
              <a:ext cx="100433" cy="4710533"/>
            </a:xfrm>
            <a:prstGeom prst="curvedConnector3">
              <a:avLst>
                <a:gd name="adj1" fmla="val -822914"/>
              </a:avLst>
            </a:prstGeom>
            <a:ln w="5715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3" name="Curved Connector 13"/>
            <p:cNvCxnSpPr>
              <a:stCxn id="10" idx="0"/>
              <a:endCxn id="10" idx="6"/>
            </p:cNvCxnSpPr>
            <p:nvPr/>
          </p:nvCxnSpPr>
          <p:spPr>
            <a:xfrm rot="16200000" flipH="1">
              <a:off x="3619500" y="3276601"/>
              <a:ext cx="342900" cy="342900"/>
            </a:xfrm>
            <a:prstGeom prst="curvedConnector4">
              <a:avLst>
                <a:gd name="adj1" fmla="val -87180"/>
                <a:gd name="adj2" fmla="val 338462"/>
              </a:avLst>
            </a:prstGeom>
            <a:ln w="5715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4" name="Curved Connector 13"/>
            <p:cNvCxnSpPr>
              <a:stCxn id="11" idx="4"/>
              <a:endCxn id="10" idx="5"/>
            </p:cNvCxnSpPr>
            <p:nvPr/>
          </p:nvCxnSpPr>
          <p:spPr>
            <a:xfrm rot="5400000" flipH="1">
              <a:off x="6167017" y="1556919"/>
              <a:ext cx="100433" cy="4710533"/>
            </a:xfrm>
            <a:prstGeom prst="curvedConnector3">
              <a:avLst>
                <a:gd name="adj1" fmla="val -927967"/>
              </a:avLst>
            </a:prstGeom>
            <a:ln w="5715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5" name="Curved Connector 13"/>
            <p:cNvCxnSpPr>
              <a:stCxn id="11" idx="4"/>
              <a:endCxn id="11" idx="2"/>
            </p:cNvCxnSpPr>
            <p:nvPr/>
          </p:nvCxnSpPr>
          <p:spPr>
            <a:xfrm rot="5400000" flipH="1">
              <a:off x="8229600" y="3619501"/>
              <a:ext cx="342900" cy="342900"/>
            </a:xfrm>
            <a:prstGeom prst="curvedConnector4">
              <a:avLst>
                <a:gd name="adj1" fmla="val -84616"/>
                <a:gd name="adj2" fmla="val 325641"/>
              </a:avLst>
            </a:prstGeom>
            <a:ln w="5715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6" name="Curved Connector 29"/>
            <p:cNvCxnSpPr>
              <a:stCxn id="11" idx="6"/>
              <a:endCxn id="10" idx="4"/>
            </p:cNvCxnSpPr>
            <p:nvPr/>
          </p:nvCxnSpPr>
          <p:spPr>
            <a:xfrm flipH="1">
              <a:off x="3619500" y="3619501"/>
              <a:ext cx="5295900" cy="342900"/>
            </a:xfrm>
            <a:prstGeom prst="curvedConnector4">
              <a:avLst>
                <a:gd name="adj1" fmla="val -7681"/>
                <a:gd name="adj2" fmla="val 589178"/>
              </a:avLst>
            </a:prstGeom>
            <a:ln w="57150">
              <a:solidFill>
                <a:srgbClr val="0070C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7" name="Curved Connector 13"/>
            <p:cNvCxnSpPr>
              <a:stCxn id="10" idx="4"/>
              <a:endCxn id="10" idx="2"/>
            </p:cNvCxnSpPr>
            <p:nvPr/>
          </p:nvCxnSpPr>
          <p:spPr>
            <a:xfrm rot="5400000" flipH="1">
              <a:off x="3276600" y="3619501"/>
              <a:ext cx="342900" cy="342900"/>
            </a:xfrm>
            <a:prstGeom prst="curvedConnector4">
              <a:avLst>
                <a:gd name="adj1" fmla="val -376924"/>
                <a:gd name="adj2" fmla="val 415385"/>
              </a:avLst>
            </a:prstGeom>
            <a:ln w="57150">
              <a:solidFill>
                <a:srgbClr val="0070C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1600200" y="3769613"/>
              <a:ext cx="995082" cy="1567488"/>
            </a:xfrm>
            <a:prstGeom prst="rect">
              <a:avLst/>
            </a:prstGeom>
            <a:noFill/>
          </p:spPr>
          <p:txBody>
            <a:bodyPr wrap="square" rtlCol="0">
              <a:spAutoFit/>
            </a:bodyPr>
            <a:lstStyle/>
            <a:p>
              <a:r>
                <a:rPr lang="en-US" sz="2400" dirty="0">
                  <a:solidFill>
                    <a:srgbClr val="008000"/>
                  </a:solidFill>
                  <a:latin typeface="Calibri"/>
                  <a:cs typeface="Calibri"/>
                </a:rPr>
                <a:t>$1</a:t>
              </a:r>
            </a:p>
            <a:p>
              <a:endParaRPr lang="en-US" sz="2400" dirty="0">
                <a:latin typeface="Calibri"/>
                <a:cs typeface="Calibri"/>
              </a:endParaRPr>
            </a:p>
            <a:p>
              <a:r>
                <a:rPr lang="en-US" sz="2400" dirty="0">
                  <a:latin typeface="Calibri"/>
                  <a:cs typeface="Calibri"/>
                </a:rPr>
                <a:t>1.0</a:t>
              </a:r>
            </a:p>
          </p:txBody>
        </p:sp>
        <p:sp>
          <p:nvSpPr>
            <p:cNvPr id="19" name="TextBox 18"/>
            <p:cNvSpPr txBox="1"/>
            <p:nvPr/>
          </p:nvSpPr>
          <p:spPr>
            <a:xfrm>
              <a:off x="9349291" y="3769614"/>
              <a:ext cx="1007633" cy="1567489"/>
            </a:xfrm>
            <a:prstGeom prst="rect">
              <a:avLst/>
            </a:prstGeom>
            <a:noFill/>
          </p:spPr>
          <p:txBody>
            <a:bodyPr wrap="square" rtlCol="0">
              <a:spAutoFit/>
            </a:bodyPr>
            <a:lstStyle/>
            <a:p>
              <a:r>
                <a:rPr lang="en-US" sz="2400" dirty="0">
                  <a:solidFill>
                    <a:srgbClr val="008000"/>
                  </a:solidFill>
                  <a:latin typeface="Calibri"/>
                  <a:cs typeface="Calibri"/>
                </a:rPr>
                <a:t>$1</a:t>
              </a:r>
            </a:p>
            <a:p>
              <a:endParaRPr lang="en-US" sz="2400" dirty="0">
                <a:latin typeface="Calibri"/>
                <a:cs typeface="Calibri"/>
              </a:endParaRPr>
            </a:p>
            <a:p>
              <a:r>
                <a:rPr lang="en-US" sz="2400" dirty="0">
                  <a:latin typeface="Calibri"/>
                  <a:cs typeface="Calibri"/>
                </a:rPr>
                <a:t>1.0</a:t>
              </a:r>
            </a:p>
          </p:txBody>
        </p:sp>
        <p:sp>
          <p:nvSpPr>
            <p:cNvPr id="20" name="TextBox 19"/>
            <p:cNvSpPr txBox="1"/>
            <p:nvPr/>
          </p:nvSpPr>
          <p:spPr>
            <a:xfrm>
              <a:off x="5333999" y="1815326"/>
              <a:ext cx="2133600" cy="602880"/>
            </a:xfrm>
            <a:prstGeom prst="rect">
              <a:avLst/>
            </a:prstGeom>
            <a:noFill/>
          </p:spPr>
          <p:txBody>
            <a:bodyPr wrap="square" rtlCol="0">
              <a:spAutoFit/>
            </a:bodyPr>
            <a:lstStyle/>
            <a:p>
              <a:r>
                <a:rPr lang="en-US" sz="2400" dirty="0">
                  <a:latin typeface="Calibri"/>
                  <a:cs typeface="Calibri"/>
                </a:rPr>
                <a:t>0.25 	</a:t>
              </a:r>
              <a:r>
                <a:rPr lang="en-US" sz="2400" dirty="0">
                  <a:solidFill>
                    <a:srgbClr val="008000"/>
                  </a:solidFill>
                  <a:latin typeface="Calibri"/>
                  <a:cs typeface="Calibri"/>
                </a:rPr>
                <a:t>$0</a:t>
              </a:r>
              <a:endParaRPr lang="en-US" sz="2400" dirty="0">
                <a:latin typeface="Calibri"/>
                <a:cs typeface="Calibri"/>
              </a:endParaRPr>
            </a:p>
          </p:txBody>
        </p:sp>
        <p:sp>
          <p:nvSpPr>
            <p:cNvPr id="21" name="TextBox 20"/>
            <p:cNvSpPr txBox="1"/>
            <p:nvPr/>
          </p:nvSpPr>
          <p:spPr>
            <a:xfrm>
              <a:off x="4800600" y="2826603"/>
              <a:ext cx="2133600" cy="1085185"/>
            </a:xfrm>
            <a:prstGeom prst="rect">
              <a:avLst/>
            </a:prstGeom>
            <a:noFill/>
          </p:spPr>
          <p:txBody>
            <a:bodyPr wrap="square" rtlCol="0">
              <a:spAutoFit/>
            </a:bodyPr>
            <a:lstStyle/>
            <a:p>
              <a:r>
                <a:rPr lang="en-US" sz="2400" dirty="0">
                  <a:latin typeface="Calibri"/>
                  <a:cs typeface="Calibri"/>
                </a:rPr>
                <a:t>0.75 </a:t>
              </a:r>
            </a:p>
            <a:p>
              <a:r>
                <a:rPr lang="en-US" sz="2400" dirty="0">
                  <a:solidFill>
                    <a:srgbClr val="008000"/>
                  </a:solidFill>
                  <a:latin typeface="Calibri"/>
                  <a:cs typeface="Calibri"/>
                </a:rPr>
                <a:t>$2</a:t>
              </a:r>
              <a:endParaRPr lang="en-US" sz="2400" dirty="0">
                <a:latin typeface="Calibri"/>
                <a:cs typeface="Calibri"/>
              </a:endParaRPr>
            </a:p>
          </p:txBody>
        </p:sp>
        <p:sp>
          <p:nvSpPr>
            <p:cNvPr id="22" name="TextBox 21"/>
            <p:cNvSpPr txBox="1"/>
            <p:nvPr/>
          </p:nvSpPr>
          <p:spPr>
            <a:xfrm>
              <a:off x="5282004" y="4267157"/>
              <a:ext cx="2133600" cy="602880"/>
            </a:xfrm>
            <a:prstGeom prst="rect">
              <a:avLst/>
            </a:prstGeom>
            <a:noFill/>
          </p:spPr>
          <p:txBody>
            <a:bodyPr wrap="square" rtlCol="0">
              <a:spAutoFit/>
            </a:bodyPr>
            <a:lstStyle/>
            <a:p>
              <a:r>
                <a:rPr lang="en-US" sz="2400" dirty="0">
                  <a:latin typeface="Calibri"/>
                  <a:cs typeface="Calibri"/>
                </a:rPr>
                <a:t>0.75 	</a:t>
              </a:r>
              <a:r>
                <a:rPr lang="en-US" sz="2400" dirty="0">
                  <a:solidFill>
                    <a:srgbClr val="008000"/>
                  </a:solidFill>
                  <a:latin typeface="Calibri"/>
                  <a:cs typeface="Calibri"/>
                </a:rPr>
                <a:t>$2</a:t>
              </a:r>
              <a:endParaRPr lang="en-US" sz="2400" dirty="0">
                <a:latin typeface="Calibri"/>
                <a:cs typeface="Calibri"/>
              </a:endParaRPr>
            </a:p>
          </p:txBody>
        </p:sp>
        <p:sp>
          <p:nvSpPr>
            <p:cNvPr id="23" name="TextBox 22"/>
            <p:cNvSpPr txBox="1"/>
            <p:nvPr/>
          </p:nvSpPr>
          <p:spPr>
            <a:xfrm>
              <a:off x="6730701" y="3137634"/>
              <a:ext cx="2133600" cy="1085185"/>
            </a:xfrm>
            <a:prstGeom prst="rect">
              <a:avLst/>
            </a:prstGeom>
            <a:noFill/>
          </p:spPr>
          <p:txBody>
            <a:bodyPr wrap="square" rtlCol="0">
              <a:spAutoFit/>
            </a:bodyPr>
            <a:lstStyle/>
            <a:p>
              <a:r>
                <a:rPr lang="en-US" sz="2400" dirty="0">
                  <a:latin typeface="Calibri"/>
                  <a:cs typeface="Calibri"/>
                </a:rPr>
                <a:t>0.25 </a:t>
              </a:r>
            </a:p>
            <a:p>
              <a:r>
                <a:rPr lang="en-US" sz="2400" dirty="0">
                  <a:solidFill>
                    <a:srgbClr val="008000"/>
                  </a:solidFill>
                  <a:latin typeface="Calibri"/>
                  <a:cs typeface="Calibri"/>
                </a:rPr>
                <a:t>$0</a:t>
              </a:r>
              <a:endParaRPr lang="en-US" sz="2400" dirty="0">
                <a:latin typeface="Calibri"/>
                <a:cs typeface="Calibri"/>
              </a:endParaRPr>
            </a:p>
          </p:txBody>
        </p:sp>
      </p:grpSp>
      <p:sp>
        <p:nvSpPr>
          <p:cNvPr id="25" name="Rounded Rectangle 24"/>
          <p:cNvSpPr/>
          <p:nvPr/>
        </p:nvSpPr>
        <p:spPr>
          <a:xfrm>
            <a:off x="762000" y="3429000"/>
            <a:ext cx="4191000" cy="28956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Tree>
    <p:extLst>
      <p:ext uri="{BB962C8B-B14F-4D97-AF65-F5344CB8AC3E}">
        <p14:creationId xmlns:p14="http://schemas.microsoft.com/office/powerpoint/2010/main" val="5342795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Let’s Play!</a:t>
            </a:r>
          </a:p>
        </p:txBody>
      </p:sp>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295400" y="1447800"/>
            <a:ext cx="3048000" cy="3048000"/>
          </a:xfrm>
          <a:prstGeom prst="rect">
            <a:avLst/>
          </a:prstGeom>
          <a:noFill/>
        </p:spPr>
      </p:pic>
      <p:pic>
        <p:nvPicPr>
          <p:cNvPr id="9"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8077200" y="1371600"/>
            <a:ext cx="2743200" cy="3048000"/>
          </a:xfrm>
          <a:prstGeom prst="rect">
            <a:avLst/>
          </a:prstGeom>
          <a:noFill/>
        </p:spPr>
      </p:pic>
      <p:sp>
        <p:nvSpPr>
          <p:cNvPr id="7" name="TextBox 6"/>
          <p:cNvSpPr txBox="1"/>
          <p:nvPr/>
        </p:nvSpPr>
        <p:spPr>
          <a:xfrm>
            <a:off x="8153400" y="4658380"/>
            <a:ext cx="609600" cy="523220"/>
          </a:xfrm>
          <a:prstGeom prst="rect">
            <a:avLst/>
          </a:prstGeom>
          <a:noFill/>
        </p:spPr>
        <p:txBody>
          <a:bodyPr wrap="square" rtlCol="0">
            <a:spAutoFit/>
          </a:bodyPr>
          <a:lstStyle/>
          <a:p>
            <a:r>
              <a:rPr lang="en-US" sz="2800" dirty="0">
                <a:latin typeface="Calibri" pitchFamily="34" charset="0"/>
              </a:rPr>
              <a:t>$2</a:t>
            </a:r>
          </a:p>
        </p:txBody>
      </p:sp>
      <p:sp>
        <p:nvSpPr>
          <p:cNvPr id="10" name="TextBox 9"/>
          <p:cNvSpPr txBox="1"/>
          <p:nvPr/>
        </p:nvSpPr>
        <p:spPr>
          <a:xfrm>
            <a:off x="8686800" y="4648200"/>
            <a:ext cx="609600" cy="523220"/>
          </a:xfrm>
          <a:prstGeom prst="rect">
            <a:avLst/>
          </a:prstGeom>
          <a:noFill/>
        </p:spPr>
        <p:txBody>
          <a:bodyPr wrap="square" rtlCol="0">
            <a:spAutoFit/>
          </a:bodyPr>
          <a:lstStyle/>
          <a:p>
            <a:r>
              <a:rPr lang="en-US" sz="2800" dirty="0">
                <a:latin typeface="Calibri" pitchFamily="34" charset="0"/>
              </a:rPr>
              <a:t>$2</a:t>
            </a:r>
          </a:p>
        </p:txBody>
      </p:sp>
      <p:sp>
        <p:nvSpPr>
          <p:cNvPr id="11" name="TextBox 10"/>
          <p:cNvSpPr txBox="1"/>
          <p:nvPr/>
        </p:nvSpPr>
        <p:spPr>
          <a:xfrm>
            <a:off x="9220200" y="4648200"/>
            <a:ext cx="609600" cy="523220"/>
          </a:xfrm>
          <a:prstGeom prst="rect">
            <a:avLst/>
          </a:prstGeom>
          <a:noFill/>
        </p:spPr>
        <p:txBody>
          <a:bodyPr wrap="square" rtlCol="0">
            <a:spAutoFit/>
          </a:bodyPr>
          <a:lstStyle/>
          <a:p>
            <a:r>
              <a:rPr lang="en-US" sz="2800" dirty="0">
                <a:latin typeface="Calibri" pitchFamily="34" charset="0"/>
              </a:rPr>
              <a:t>$0</a:t>
            </a:r>
          </a:p>
        </p:txBody>
      </p:sp>
      <p:sp>
        <p:nvSpPr>
          <p:cNvPr id="12" name="TextBox 11"/>
          <p:cNvSpPr txBox="1"/>
          <p:nvPr/>
        </p:nvSpPr>
        <p:spPr>
          <a:xfrm>
            <a:off x="9753600" y="4648200"/>
            <a:ext cx="609600" cy="523220"/>
          </a:xfrm>
          <a:prstGeom prst="rect">
            <a:avLst/>
          </a:prstGeom>
          <a:noFill/>
        </p:spPr>
        <p:txBody>
          <a:bodyPr wrap="square" rtlCol="0">
            <a:spAutoFit/>
          </a:bodyPr>
          <a:lstStyle/>
          <a:p>
            <a:r>
              <a:rPr lang="en-US" sz="2800" dirty="0">
                <a:latin typeface="Calibri" pitchFamily="34" charset="0"/>
              </a:rPr>
              <a:t>$2</a:t>
            </a:r>
          </a:p>
        </p:txBody>
      </p:sp>
      <p:sp>
        <p:nvSpPr>
          <p:cNvPr id="13" name="TextBox 12"/>
          <p:cNvSpPr txBox="1"/>
          <p:nvPr/>
        </p:nvSpPr>
        <p:spPr>
          <a:xfrm>
            <a:off x="10287000" y="4648200"/>
            <a:ext cx="609600" cy="523220"/>
          </a:xfrm>
          <a:prstGeom prst="rect">
            <a:avLst/>
          </a:prstGeom>
          <a:noFill/>
        </p:spPr>
        <p:txBody>
          <a:bodyPr wrap="square" rtlCol="0">
            <a:spAutoFit/>
          </a:bodyPr>
          <a:lstStyle/>
          <a:p>
            <a:r>
              <a:rPr lang="en-US" sz="2800" dirty="0">
                <a:latin typeface="Calibri" pitchFamily="34" charset="0"/>
              </a:rPr>
              <a:t>$2</a:t>
            </a:r>
          </a:p>
        </p:txBody>
      </p:sp>
      <p:sp>
        <p:nvSpPr>
          <p:cNvPr id="14" name="TextBox 13"/>
          <p:cNvSpPr txBox="1"/>
          <p:nvPr/>
        </p:nvSpPr>
        <p:spPr>
          <a:xfrm>
            <a:off x="8153400" y="5191780"/>
            <a:ext cx="609600" cy="523220"/>
          </a:xfrm>
          <a:prstGeom prst="rect">
            <a:avLst/>
          </a:prstGeom>
          <a:noFill/>
        </p:spPr>
        <p:txBody>
          <a:bodyPr wrap="square" rtlCol="0">
            <a:spAutoFit/>
          </a:bodyPr>
          <a:lstStyle/>
          <a:p>
            <a:r>
              <a:rPr lang="en-US" sz="2800" dirty="0">
                <a:latin typeface="Calibri" pitchFamily="34" charset="0"/>
              </a:rPr>
              <a:t>$2</a:t>
            </a:r>
          </a:p>
        </p:txBody>
      </p:sp>
      <p:sp>
        <p:nvSpPr>
          <p:cNvPr id="15" name="TextBox 14"/>
          <p:cNvSpPr txBox="1"/>
          <p:nvPr/>
        </p:nvSpPr>
        <p:spPr>
          <a:xfrm>
            <a:off x="8686800" y="5181600"/>
            <a:ext cx="609600" cy="523220"/>
          </a:xfrm>
          <a:prstGeom prst="rect">
            <a:avLst/>
          </a:prstGeom>
          <a:noFill/>
        </p:spPr>
        <p:txBody>
          <a:bodyPr wrap="square" rtlCol="0">
            <a:spAutoFit/>
          </a:bodyPr>
          <a:lstStyle/>
          <a:p>
            <a:r>
              <a:rPr lang="en-US" sz="2800" dirty="0">
                <a:latin typeface="Calibri" pitchFamily="34" charset="0"/>
              </a:rPr>
              <a:t>$2</a:t>
            </a:r>
          </a:p>
        </p:txBody>
      </p:sp>
      <p:sp>
        <p:nvSpPr>
          <p:cNvPr id="16" name="TextBox 15"/>
          <p:cNvSpPr txBox="1"/>
          <p:nvPr/>
        </p:nvSpPr>
        <p:spPr>
          <a:xfrm>
            <a:off x="9220200" y="5181600"/>
            <a:ext cx="609600" cy="523220"/>
          </a:xfrm>
          <a:prstGeom prst="rect">
            <a:avLst/>
          </a:prstGeom>
          <a:noFill/>
        </p:spPr>
        <p:txBody>
          <a:bodyPr wrap="square" rtlCol="0">
            <a:spAutoFit/>
          </a:bodyPr>
          <a:lstStyle/>
          <a:p>
            <a:r>
              <a:rPr lang="en-US" sz="2800" dirty="0">
                <a:latin typeface="Calibri" pitchFamily="34" charset="0"/>
              </a:rPr>
              <a:t>$0</a:t>
            </a:r>
          </a:p>
        </p:txBody>
      </p:sp>
      <p:sp>
        <p:nvSpPr>
          <p:cNvPr id="17" name="TextBox 16"/>
          <p:cNvSpPr txBox="1"/>
          <p:nvPr/>
        </p:nvSpPr>
        <p:spPr>
          <a:xfrm>
            <a:off x="9753600" y="5181600"/>
            <a:ext cx="609600" cy="523220"/>
          </a:xfrm>
          <a:prstGeom prst="rect">
            <a:avLst/>
          </a:prstGeom>
          <a:noFill/>
        </p:spPr>
        <p:txBody>
          <a:bodyPr wrap="square" rtlCol="0">
            <a:spAutoFit/>
          </a:bodyPr>
          <a:lstStyle/>
          <a:p>
            <a:r>
              <a:rPr lang="en-US" sz="2800" dirty="0">
                <a:latin typeface="Calibri" pitchFamily="34" charset="0"/>
              </a:rPr>
              <a:t>$0</a:t>
            </a:r>
          </a:p>
        </p:txBody>
      </p:sp>
      <p:sp>
        <p:nvSpPr>
          <p:cNvPr id="18" name="TextBox 17"/>
          <p:cNvSpPr txBox="1"/>
          <p:nvPr/>
        </p:nvSpPr>
        <p:spPr>
          <a:xfrm>
            <a:off x="10287000" y="5181600"/>
            <a:ext cx="609600" cy="523220"/>
          </a:xfrm>
          <a:prstGeom prst="rect">
            <a:avLst/>
          </a:prstGeom>
          <a:noFill/>
        </p:spPr>
        <p:txBody>
          <a:bodyPr wrap="square" rtlCol="0">
            <a:spAutoFit/>
          </a:bodyPr>
          <a:lstStyle/>
          <a:p>
            <a:r>
              <a:rPr lang="en-US" sz="2800" dirty="0">
                <a:latin typeface="Calibri" pitchFamily="34" charset="0"/>
              </a:rPr>
              <a:t>$0</a:t>
            </a:r>
          </a:p>
        </p:txBody>
      </p:sp>
    </p:spTree>
    <p:extLst>
      <p:ext uri="{BB962C8B-B14F-4D97-AF65-F5344CB8AC3E}">
        <p14:creationId xmlns:p14="http://schemas.microsoft.com/office/powerpoint/2010/main" val="548815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P spid="11" grpId="0"/>
      <p:bldP spid="12" grpId="0"/>
      <p:bldP spid="13" grpId="0"/>
      <p:bldP spid="14" grpId="0"/>
      <p:bldP spid="15" grpId="0"/>
      <p:bldP spid="16" grpId="0"/>
      <p:bldP spid="17" grpId="0"/>
      <p:bldP spid="1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Online Planning</a:t>
            </a:r>
          </a:p>
        </p:txBody>
      </p:sp>
      <p:sp>
        <p:nvSpPr>
          <p:cNvPr id="3" name="Content Placeholder 2"/>
          <p:cNvSpPr>
            <a:spLocks noGrp="1"/>
          </p:cNvSpPr>
          <p:nvPr>
            <p:ph idx="1"/>
          </p:nvPr>
        </p:nvSpPr>
        <p:spPr/>
        <p:txBody>
          <a:bodyPr/>
          <a:lstStyle/>
          <a:p>
            <a:r>
              <a:rPr lang="en-US" sz="2800" dirty="0"/>
              <a:t>Rules changed!  Red’s win chance is different.</a:t>
            </a:r>
          </a:p>
        </p:txBody>
      </p:sp>
      <p:sp>
        <p:nvSpPr>
          <p:cNvPr id="4" name="Oval 3"/>
          <p:cNvSpPr/>
          <p:nvPr/>
        </p:nvSpPr>
        <p:spPr>
          <a:xfrm>
            <a:off x="3276600" y="3524072"/>
            <a:ext cx="685800" cy="685800"/>
          </a:xfrm>
          <a:prstGeom prst="ellipse">
            <a:avLst/>
          </a:prstGeom>
          <a:solidFill>
            <a:schemeClr val="bg1"/>
          </a:solidFill>
          <a:ln w="57150">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rgbClr val="008000"/>
                </a:solidFill>
                <a:latin typeface="Calibri" pitchFamily="34" charset="0"/>
              </a:rPr>
              <a:t>W</a:t>
            </a:r>
          </a:p>
        </p:txBody>
      </p:sp>
      <p:sp>
        <p:nvSpPr>
          <p:cNvPr id="5" name="Oval 4"/>
          <p:cNvSpPr/>
          <p:nvPr/>
        </p:nvSpPr>
        <p:spPr>
          <a:xfrm>
            <a:off x="8229600" y="3524072"/>
            <a:ext cx="685800" cy="685800"/>
          </a:xfrm>
          <a:prstGeom prst="ellipse">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Calibri" pitchFamily="34" charset="0"/>
              </a:rPr>
              <a:t>L</a:t>
            </a:r>
          </a:p>
        </p:txBody>
      </p:sp>
      <p:cxnSp>
        <p:nvCxnSpPr>
          <p:cNvPr id="6" name="Curved Connector 5"/>
          <p:cNvCxnSpPr>
            <a:stCxn id="4" idx="0"/>
            <a:endCxn id="5" idx="1"/>
          </p:cNvCxnSpPr>
          <p:nvPr/>
        </p:nvCxnSpPr>
        <p:spPr>
          <a:xfrm rot="16200000" flipH="1">
            <a:off x="5924549" y="1219022"/>
            <a:ext cx="100433" cy="4710533"/>
          </a:xfrm>
          <a:prstGeom prst="curvedConnector3">
            <a:avLst>
              <a:gd name="adj1" fmla="val -822914"/>
            </a:avLst>
          </a:prstGeom>
          <a:ln w="5715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7" name="Curved Connector 13"/>
          <p:cNvCxnSpPr>
            <a:stCxn id="4" idx="0"/>
            <a:endCxn id="4" idx="6"/>
          </p:cNvCxnSpPr>
          <p:nvPr/>
        </p:nvCxnSpPr>
        <p:spPr>
          <a:xfrm rot="16200000" flipH="1">
            <a:off x="3619500" y="3524072"/>
            <a:ext cx="342900" cy="342900"/>
          </a:xfrm>
          <a:prstGeom prst="curvedConnector4">
            <a:avLst>
              <a:gd name="adj1" fmla="val -87180"/>
              <a:gd name="adj2" fmla="val 338462"/>
            </a:avLst>
          </a:prstGeom>
          <a:ln w="5715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8" name="Curved Connector 7"/>
          <p:cNvCxnSpPr>
            <a:stCxn id="5" idx="4"/>
            <a:endCxn id="4" idx="5"/>
          </p:cNvCxnSpPr>
          <p:nvPr/>
        </p:nvCxnSpPr>
        <p:spPr>
          <a:xfrm rot="5400000" flipH="1">
            <a:off x="6167017" y="1804390"/>
            <a:ext cx="100433" cy="4710533"/>
          </a:xfrm>
          <a:prstGeom prst="curvedConnector3">
            <a:avLst>
              <a:gd name="adj1" fmla="val -927967"/>
            </a:avLst>
          </a:prstGeom>
          <a:ln w="5715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9" name="Curved Connector 13"/>
          <p:cNvCxnSpPr>
            <a:stCxn id="5" idx="4"/>
            <a:endCxn id="5" idx="2"/>
          </p:cNvCxnSpPr>
          <p:nvPr/>
        </p:nvCxnSpPr>
        <p:spPr>
          <a:xfrm rot="5400000" flipH="1">
            <a:off x="8229600" y="3866972"/>
            <a:ext cx="342900" cy="342900"/>
          </a:xfrm>
          <a:prstGeom prst="curvedConnector4">
            <a:avLst>
              <a:gd name="adj1" fmla="val -84616"/>
              <a:gd name="adj2" fmla="val 325641"/>
            </a:avLst>
          </a:prstGeom>
          <a:ln w="5715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0" name="Curved Connector 29"/>
          <p:cNvCxnSpPr>
            <a:stCxn id="5" idx="6"/>
            <a:endCxn id="4" idx="4"/>
          </p:cNvCxnSpPr>
          <p:nvPr/>
        </p:nvCxnSpPr>
        <p:spPr>
          <a:xfrm flipH="1">
            <a:off x="3619500" y="3866972"/>
            <a:ext cx="5295900" cy="342900"/>
          </a:xfrm>
          <a:prstGeom prst="curvedConnector4">
            <a:avLst>
              <a:gd name="adj1" fmla="val -7681"/>
              <a:gd name="adj2" fmla="val 589178"/>
            </a:avLst>
          </a:prstGeom>
          <a:ln w="57150">
            <a:solidFill>
              <a:srgbClr val="0070C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1" name="Curved Connector 13"/>
          <p:cNvCxnSpPr>
            <a:stCxn id="4" idx="4"/>
            <a:endCxn id="4" idx="2"/>
          </p:cNvCxnSpPr>
          <p:nvPr/>
        </p:nvCxnSpPr>
        <p:spPr>
          <a:xfrm rot="5400000" flipH="1">
            <a:off x="3276600" y="3866972"/>
            <a:ext cx="342900" cy="342900"/>
          </a:xfrm>
          <a:prstGeom prst="curvedConnector4">
            <a:avLst>
              <a:gd name="adj1" fmla="val -376924"/>
              <a:gd name="adj2" fmla="val 415385"/>
            </a:avLst>
          </a:prstGeom>
          <a:ln w="57150">
            <a:solidFill>
              <a:srgbClr val="0070C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1600200" y="4209871"/>
            <a:ext cx="609600" cy="1200329"/>
          </a:xfrm>
          <a:prstGeom prst="rect">
            <a:avLst/>
          </a:prstGeom>
          <a:noFill/>
        </p:spPr>
        <p:txBody>
          <a:bodyPr wrap="square" rtlCol="0">
            <a:spAutoFit/>
          </a:bodyPr>
          <a:lstStyle/>
          <a:p>
            <a:r>
              <a:rPr lang="en-US" sz="2400" dirty="0">
                <a:solidFill>
                  <a:srgbClr val="008000"/>
                </a:solidFill>
                <a:latin typeface="Calibri" pitchFamily="34" charset="0"/>
              </a:rPr>
              <a:t>$1</a:t>
            </a:r>
          </a:p>
          <a:p>
            <a:endParaRPr lang="en-US" sz="2400" dirty="0">
              <a:latin typeface="Calibri" pitchFamily="34" charset="0"/>
            </a:endParaRPr>
          </a:p>
          <a:p>
            <a:r>
              <a:rPr lang="en-US" sz="2400" dirty="0">
                <a:latin typeface="Calibri" pitchFamily="34" charset="0"/>
              </a:rPr>
              <a:t>1.0</a:t>
            </a:r>
          </a:p>
        </p:txBody>
      </p:sp>
      <p:sp>
        <p:nvSpPr>
          <p:cNvPr id="13" name="TextBox 12"/>
          <p:cNvSpPr txBox="1"/>
          <p:nvPr/>
        </p:nvSpPr>
        <p:spPr>
          <a:xfrm>
            <a:off x="9448800" y="4133671"/>
            <a:ext cx="609600" cy="1200329"/>
          </a:xfrm>
          <a:prstGeom prst="rect">
            <a:avLst/>
          </a:prstGeom>
          <a:noFill/>
        </p:spPr>
        <p:txBody>
          <a:bodyPr wrap="square" rtlCol="0">
            <a:spAutoFit/>
          </a:bodyPr>
          <a:lstStyle/>
          <a:p>
            <a:r>
              <a:rPr lang="en-US" sz="2400" dirty="0">
                <a:solidFill>
                  <a:srgbClr val="008000"/>
                </a:solidFill>
                <a:latin typeface="Calibri" pitchFamily="34" charset="0"/>
              </a:rPr>
              <a:t>$1</a:t>
            </a:r>
          </a:p>
          <a:p>
            <a:endParaRPr lang="en-US" sz="2400" dirty="0">
              <a:latin typeface="Calibri" pitchFamily="34" charset="0"/>
            </a:endParaRPr>
          </a:p>
          <a:p>
            <a:r>
              <a:rPr lang="en-US" sz="2400" dirty="0">
                <a:latin typeface="Calibri" pitchFamily="34" charset="0"/>
              </a:rPr>
              <a:t>1.0</a:t>
            </a:r>
          </a:p>
        </p:txBody>
      </p:sp>
      <p:sp>
        <p:nvSpPr>
          <p:cNvPr id="14" name="TextBox 13"/>
          <p:cNvSpPr txBox="1"/>
          <p:nvPr/>
        </p:nvSpPr>
        <p:spPr>
          <a:xfrm>
            <a:off x="5334000" y="2224206"/>
            <a:ext cx="2133600" cy="461665"/>
          </a:xfrm>
          <a:prstGeom prst="rect">
            <a:avLst/>
          </a:prstGeom>
          <a:noFill/>
        </p:spPr>
        <p:txBody>
          <a:bodyPr wrap="square" rtlCol="0">
            <a:spAutoFit/>
          </a:bodyPr>
          <a:lstStyle/>
          <a:p>
            <a:r>
              <a:rPr lang="en-US" sz="2400" dirty="0">
                <a:latin typeface="Calibri" pitchFamily="34" charset="0"/>
              </a:rPr>
              <a:t>?? 	</a:t>
            </a:r>
            <a:r>
              <a:rPr lang="en-US" sz="2400" dirty="0">
                <a:solidFill>
                  <a:srgbClr val="008000"/>
                </a:solidFill>
                <a:latin typeface="Calibri" pitchFamily="34" charset="0"/>
              </a:rPr>
              <a:t>$0</a:t>
            </a:r>
            <a:endParaRPr lang="en-US" sz="2400" dirty="0">
              <a:latin typeface="Calibri" pitchFamily="34" charset="0"/>
            </a:endParaRPr>
          </a:p>
        </p:txBody>
      </p:sp>
      <p:sp>
        <p:nvSpPr>
          <p:cNvPr id="15" name="TextBox 14"/>
          <p:cNvSpPr txBox="1"/>
          <p:nvPr/>
        </p:nvSpPr>
        <p:spPr>
          <a:xfrm>
            <a:off x="4800600" y="3074074"/>
            <a:ext cx="2133600" cy="830997"/>
          </a:xfrm>
          <a:prstGeom prst="rect">
            <a:avLst/>
          </a:prstGeom>
          <a:noFill/>
        </p:spPr>
        <p:txBody>
          <a:bodyPr wrap="square" rtlCol="0">
            <a:spAutoFit/>
          </a:bodyPr>
          <a:lstStyle/>
          <a:p>
            <a:r>
              <a:rPr lang="en-US" sz="2400" dirty="0">
                <a:latin typeface="Calibri" pitchFamily="34" charset="0"/>
              </a:rPr>
              <a:t>?? </a:t>
            </a:r>
          </a:p>
          <a:p>
            <a:r>
              <a:rPr lang="en-US" sz="2400" dirty="0">
                <a:solidFill>
                  <a:srgbClr val="008000"/>
                </a:solidFill>
                <a:latin typeface="Calibri" pitchFamily="34" charset="0"/>
              </a:rPr>
              <a:t>$2</a:t>
            </a:r>
            <a:endParaRPr lang="en-US" sz="2400" dirty="0">
              <a:latin typeface="Calibri" pitchFamily="34" charset="0"/>
            </a:endParaRPr>
          </a:p>
        </p:txBody>
      </p:sp>
      <p:sp>
        <p:nvSpPr>
          <p:cNvPr id="16" name="TextBox 15"/>
          <p:cNvSpPr txBox="1"/>
          <p:nvPr/>
        </p:nvSpPr>
        <p:spPr>
          <a:xfrm>
            <a:off x="5486400" y="4590871"/>
            <a:ext cx="2133600" cy="461665"/>
          </a:xfrm>
          <a:prstGeom prst="rect">
            <a:avLst/>
          </a:prstGeom>
          <a:noFill/>
        </p:spPr>
        <p:txBody>
          <a:bodyPr wrap="square" rtlCol="0">
            <a:spAutoFit/>
          </a:bodyPr>
          <a:lstStyle/>
          <a:p>
            <a:r>
              <a:rPr lang="en-US" sz="2400" dirty="0">
                <a:latin typeface="Calibri" pitchFamily="34" charset="0"/>
              </a:rPr>
              <a:t>?? 	</a:t>
            </a:r>
            <a:r>
              <a:rPr lang="en-US" sz="2400" dirty="0">
                <a:solidFill>
                  <a:srgbClr val="008000"/>
                </a:solidFill>
                <a:latin typeface="Calibri" pitchFamily="34" charset="0"/>
              </a:rPr>
              <a:t>$2</a:t>
            </a:r>
            <a:endParaRPr lang="en-US" sz="2400" dirty="0">
              <a:latin typeface="Calibri" pitchFamily="34" charset="0"/>
            </a:endParaRPr>
          </a:p>
        </p:txBody>
      </p:sp>
      <p:sp>
        <p:nvSpPr>
          <p:cNvPr id="17" name="TextBox 16"/>
          <p:cNvSpPr txBox="1"/>
          <p:nvPr/>
        </p:nvSpPr>
        <p:spPr>
          <a:xfrm>
            <a:off x="6858000" y="3600271"/>
            <a:ext cx="2133600" cy="830997"/>
          </a:xfrm>
          <a:prstGeom prst="rect">
            <a:avLst/>
          </a:prstGeom>
          <a:noFill/>
        </p:spPr>
        <p:txBody>
          <a:bodyPr wrap="square" rtlCol="0">
            <a:spAutoFit/>
          </a:bodyPr>
          <a:lstStyle/>
          <a:p>
            <a:r>
              <a:rPr lang="en-US" sz="2400" dirty="0">
                <a:latin typeface="Calibri" pitchFamily="34" charset="0"/>
              </a:rPr>
              <a:t>?? </a:t>
            </a:r>
          </a:p>
          <a:p>
            <a:r>
              <a:rPr lang="en-US" sz="2400" dirty="0">
                <a:solidFill>
                  <a:srgbClr val="008000"/>
                </a:solidFill>
                <a:latin typeface="Calibri" pitchFamily="34" charset="0"/>
              </a:rPr>
              <a:t>$0</a:t>
            </a:r>
            <a:endParaRPr lang="en-US" sz="2400" dirty="0">
              <a:latin typeface="Calibri" pitchFamily="34" charset="0"/>
            </a:endParaRPr>
          </a:p>
        </p:txBody>
      </p:sp>
    </p:spTree>
    <p:extLst>
      <p:ext uri="{BB962C8B-B14F-4D97-AF65-F5344CB8AC3E}">
        <p14:creationId xmlns:p14="http://schemas.microsoft.com/office/powerpoint/2010/main" val="8831371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Let’s Play!</a:t>
            </a:r>
          </a:p>
        </p:txBody>
      </p:sp>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295400" y="1447800"/>
            <a:ext cx="3048000" cy="3048000"/>
          </a:xfrm>
          <a:prstGeom prst="rect">
            <a:avLst/>
          </a:prstGeom>
          <a:noFill/>
        </p:spPr>
      </p:pic>
      <p:pic>
        <p:nvPicPr>
          <p:cNvPr id="9"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8077200" y="1371600"/>
            <a:ext cx="2743200" cy="3048000"/>
          </a:xfrm>
          <a:prstGeom prst="rect">
            <a:avLst/>
          </a:prstGeom>
          <a:noFill/>
        </p:spPr>
      </p:pic>
      <p:sp>
        <p:nvSpPr>
          <p:cNvPr id="7" name="TextBox 6"/>
          <p:cNvSpPr txBox="1"/>
          <p:nvPr/>
        </p:nvSpPr>
        <p:spPr>
          <a:xfrm>
            <a:off x="8153400" y="4658380"/>
            <a:ext cx="609600" cy="523220"/>
          </a:xfrm>
          <a:prstGeom prst="rect">
            <a:avLst/>
          </a:prstGeom>
          <a:noFill/>
        </p:spPr>
        <p:txBody>
          <a:bodyPr wrap="square" rtlCol="0">
            <a:spAutoFit/>
          </a:bodyPr>
          <a:lstStyle/>
          <a:p>
            <a:r>
              <a:rPr lang="en-US" sz="2800" dirty="0">
                <a:latin typeface="Calibri" pitchFamily="34" charset="0"/>
              </a:rPr>
              <a:t>$0</a:t>
            </a:r>
          </a:p>
        </p:txBody>
      </p:sp>
      <p:sp>
        <p:nvSpPr>
          <p:cNvPr id="10" name="TextBox 9"/>
          <p:cNvSpPr txBox="1"/>
          <p:nvPr/>
        </p:nvSpPr>
        <p:spPr>
          <a:xfrm>
            <a:off x="8686800" y="4648200"/>
            <a:ext cx="609600" cy="523220"/>
          </a:xfrm>
          <a:prstGeom prst="rect">
            <a:avLst/>
          </a:prstGeom>
          <a:noFill/>
        </p:spPr>
        <p:txBody>
          <a:bodyPr wrap="square" rtlCol="0">
            <a:spAutoFit/>
          </a:bodyPr>
          <a:lstStyle/>
          <a:p>
            <a:r>
              <a:rPr lang="en-US" sz="2800" dirty="0">
                <a:latin typeface="Calibri" pitchFamily="34" charset="0"/>
              </a:rPr>
              <a:t>$0</a:t>
            </a:r>
          </a:p>
        </p:txBody>
      </p:sp>
      <p:sp>
        <p:nvSpPr>
          <p:cNvPr id="11" name="TextBox 10"/>
          <p:cNvSpPr txBox="1"/>
          <p:nvPr/>
        </p:nvSpPr>
        <p:spPr>
          <a:xfrm>
            <a:off x="9220200" y="4648200"/>
            <a:ext cx="609600" cy="523220"/>
          </a:xfrm>
          <a:prstGeom prst="rect">
            <a:avLst/>
          </a:prstGeom>
          <a:noFill/>
        </p:spPr>
        <p:txBody>
          <a:bodyPr wrap="square" rtlCol="0">
            <a:spAutoFit/>
          </a:bodyPr>
          <a:lstStyle/>
          <a:p>
            <a:r>
              <a:rPr lang="en-US" sz="2800" dirty="0">
                <a:latin typeface="Calibri" pitchFamily="34" charset="0"/>
              </a:rPr>
              <a:t>$0</a:t>
            </a:r>
          </a:p>
        </p:txBody>
      </p:sp>
      <p:sp>
        <p:nvSpPr>
          <p:cNvPr id="12" name="TextBox 11"/>
          <p:cNvSpPr txBox="1"/>
          <p:nvPr/>
        </p:nvSpPr>
        <p:spPr>
          <a:xfrm>
            <a:off x="9753600" y="4648200"/>
            <a:ext cx="609600" cy="523220"/>
          </a:xfrm>
          <a:prstGeom prst="rect">
            <a:avLst/>
          </a:prstGeom>
          <a:noFill/>
        </p:spPr>
        <p:txBody>
          <a:bodyPr wrap="square" rtlCol="0">
            <a:spAutoFit/>
          </a:bodyPr>
          <a:lstStyle/>
          <a:p>
            <a:r>
              <a:rPr lang="en-US" sz="2800" dirty="0">
                <a:latin typeface="Calibri" pitchFamily="34" charset="0"/>
              </a:rPr>
              <a:t>$2</a:t>
            </a:r>
          </a:p>
        </p:txBody>
      </p:sp>
      <p:sp>
        <p:nvSpPr>
          <p:cNvPr id="13" name="TextBox 12"/>
          <p:cNvSpPr txBox="1"/>
          <p:nvPr/>
        </p:nvSpPr>
        <p:spPr>
          <a:xfrm>
            <a:off x="10287000" y="4648200"/>
            <a:ext cx="609600" cy="523220"/>
          </a:xfrm>
          <a:prstGeom prst="rect">
            <a:avLst/>
          </a:prstGeom>
          <a:noFill/>
        </p:spPr>
        <p:txBody>
          <a:bodyPr wrap="square" rtlCol="0">
            <a:spAutoFit/>
          </a:bodyPr>
          <a:lstStyle/>
          <a:p>
            <a:r>
              <a:rPr lang="en-US" sz="2800" dirty="0">
                <a:latin typeface="Calibri" pitchFamily="34" charset="0"/>
              </a:rPr>
              <a:t>$0</a:t>
            </a:r>
          </a:p>
        </p:txBody>
      </p:sp>
      <p:sp>
        <p:nvSpPr>
          <p:cNvPr id="14" name="TextBox 13"/>
          <p:cNvSpPr txBox="1"/>
          <p:nvPr/>
        </p:nvSpPr>
        <p:spPr>
          <a:xfrm>
            <a:off x="8153400" y="5191780"/>
            <a:ext cx="609600" cy="523220"/>
          </a:xfrm>
          <a:prstGeom prst="rect">
            <a:avLst/>
          </a:prstGeom>
          <a:noFill/>
        </p:spPr>
        <p:txBody>
          <a:bodyPr wrap="square" rtlCol="0">
            <a:spAutoFit/>
          </a:bodyPr>
          <a:lstStyle/>
          <a:p>
            <a:r>
              <a:rPr lang="en-US" sz="2800" dirty="0">
                <a:latin typeface="Calibri" pitchFamily="34" charset="0"/>
              </a:rPr>
              <a:t>$2</a:t>
            </a:r>
          </a:p>
        </p:txBody>
      </p:sp>
      <p:sp>
        <p:nvSpPr>
          <p:cNvPr id="15" name="TextBox 14"/>
          <p:cNvSpPr txBox="1"/>
          <p:nvPr/>
        </p:nvSpPr>
        <p:spPr>
          <a:xfrm>
            <a:off x="8686800" y="5181600"/>
            <a:ext cx="609600" cy="523220"/>
          </a:xfrm>
          <a:prstGeom prst="rect">
            <a:avLst/>
          </a:prstGeom>
          <a:noFill/>
        </p:spPr>
        <p:txBody>
          <a:bodyPr wrap="square" rtlCol="0">
            <a:spAutoFit/>
          </a:bodyPr>
          <a:lstStyle/>
          <a:p>
            <a:r>
              <a:rPr lang="en-US" sz="2800" dirty="0">
                <a:latin typeface="Calibri" pitchFamily="34" charset="0"/>
              </a:rPr>
              <a:t>$0</a:t>
            </a:r>
          </a:p>
        </p:txBody>
      </p:sp>
      <p:sp>
        <p:nvSpPr>
          <p:cNvPr id="16" name="TextBox 15"/>
          <p:cNvSpPr txBox="1"/>
          <p:nvPr/>
        </p:nvSpPr>
        <p:spPr>
          <a:xfrm>
            <a:off x="9220200" y="5181600"/>
            <a:ext cx="609600" cy="523220"/>
          </a:xfrm>
          <a:prstGeom prst="rect">
            <a:avLst/>
          </a:prstGeom>
          <a:noFill/>
        </p:spPr>
        <p:txBody>
          <a:bodyPr wrap="square" rtlCol="0">
            <a:spAutoFit/>
          </a:bodyPr>
          <a:lstStyle/>
          <a:p>
            <a:r>
              <a:rPr lang="en-US" sz="2800" dirty="0">
                <a:latin typeface="Calibri" pitchFamily="34" charset="0"/>
              </a:rPr>
              <a:t>$0</a:t>
            </a:r>
          </a:p>
        </p:txBody>
      </p:sp>
      <p:sp>
        <p:nvSpPr>
          <p:cNvPr id="17" name="TextBox 16"/>
          <p:cNvSpPr txBox="1"/>
          <p:nvPr/>
        </p:nvSpPr>
        <p:spPr>
          <a:xfrm>
            <a:off x="9753600" y="5181600"/>
            <a:ext cx="609600" cy="523220"/>
          </a:xfrm>
          <a:prstGeom prst="rect">
            <a:avLst/>
          </a:prstGeom>
          <a:noFill/>
        </p:spPr>
        <p:txBody>
          <a:bodyPr wrap="square" rtlCol="0">
            <a:spAutoFit/>
          </a:bodyPr>
          <a:lstStyle/>
          <a:p>
            <a:r>
              <a:rPr lang="en-US" sz="2800" dirty="0">
                <a:latin typeface="Calibri" pitchFamily="34" charset="0"/>
              </a:rPr>
              <a:t>$0</a:t>
            </a:r>
          </a:p>
        </p:txBody>
      </p:sp>
      <p:sp>
        <p:nvSpPr>
          <p:cNvPr id="18" name="TextBox 17"/>
          <p:cNvSpPr txBox="1"/>
          <p:nvPr/>
        </p:nvSpPr>
        <p:spPr>
          <a:xfrm>
            <a:off x="10287000" y="5181600"/>
            <a:ext cx="609600" cy="523220"/>
          </a:xfrm>
          <a:prstGeom prst="rect">
            <a:avLst/>
          </a:prstGeom>
          <a:noFill/>
        </p:spPr>
        <p:txBody>
          <a:bodyPr wrap="square" rtlCol="0">
            <a:spAutoFit/>
          </a:bodyPr>
          <a:lstStyle/>
          <a:p>
            <a:r>
              <a:rPr lang="en-US" sz="2800" dirty="0">
                <a:latin typeface="Calibri" pitchFamily="34" charset="0"/>
              </a:rPr>
              <a:t>$0</a:t>
            </a:r>
          </a:p>
        </p:txBody>
      </p:sp>
    </p:spTree>
    <p:extLst>
      <p:ext uri="{BB962C8B-B14F-4D97-AF65-F5344CB8AC3E}">
        <p14:creationId xmlns:p14="http://schemas.microsoft.com/office/powerpoint/2010/main" val="1374736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P spid="11" grpId="0"/>
      <p:bldP spid="12" grpId="0"/>
      <p:bldP spid="13" grpId="0"/>
      <p:bldP spid="14" grpId="0"/>
      <p:bldP spid="15" grpId="0"/>
      <p:bldP spid="16" grpId="0"/>
      <p:bldP spid="17" grpId="0"/>
      <p:bldP spid="1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Just Happened?</a:t>
            </a:r>
          </a:p>
        </p:txBody>
      </p:sp>
      <p:sp>
        <p:nvSpPr>
          <p:cNvPr id="3" name="Content Placeholder 2"/>
          <p:cNvSpPr>
            <a:spLocks noGrp="1"/>
          </p:cNvSpPr>
          <p:nvPr>
            <p:ph idx="1"/>
          </p:nvPr>
        </p:nvSpPr>
        <p:spPr>
          <a:xfrm>
            <a:off x="406400" y="1366836"/>
            <a:ext cx="11379200" cy="4729164"/>
          </a:xfrm>
        </p:spPr>
        <p:txBody>
          <a:bodyPr/>
          <a:lstStyle/>
          <a:p>
            <a:r>
              <a:rPr lang="en-US" sz="2800" dirty="0"/>
              <a:t>That wasn’t planning, it was learning!</a:t>
            </a:r>
          </a:p>
          <a:p>
            <a:pPr lvl="1"/>
            <a:r>
              <a:rPr lang="en-US" sz="2400" dirty="0"/>
              <a:t>Specifically, reinforcement learning</a:t>
            </a:r>
          </a:p>
          <a:p>
            <a:pPr lvl="1"/>
            <a:r>
              <a:rPr lang="en-US" sz="2400" dirty="0"/>
              <a:t>There was an MDP, but you couldn’t solve it with just computation</a:t>
            </a:r>
          </a:p>
          <a:p>
            <a:pPr lvl="1"/>
            <a:r>
              <a:rPr lang="en-US" sz="2400" dirty="0"/>
              <a:t>You needed to actually act to figure it out</a:t>
            </a:r>
          </a:p>
          <a:p>
            <a:pPr lvl="1"/>
            <a:endParaRPr lang="en-US" sz="2400" dirty="0"/>
          </a:p>
          <a:p>
            <a:r>
              <a:rPr lang="en-US" sz="2800" dirty="0"/>
              <a:t>Important ideas in reinforcement learning that came up</a:t>
            </a:r>
          </a:p>
          <a:p>
            <a:pPr lvl="1"/>
            <a:r>
              <a:rPr lang="en-US" sz="2400" b="1" dirty="0"/>
              <a:t>Exploration</a:t>
            </a:r>
            <a:r>
              <a:rPr lang="en-US" sz="2400" dirty="0"/>
              <a:t>: you have to try unknown actions to get information</a:t>
            </a:r>
          </a:p>
          <a:p>
            <a:pPr lvl="1"/>
            <a:r>
              <a:rPr lang="en-US" sz="2400" b="1" dirty="0"/>
              <a:t>Exploitation</a:t>
            </a:r>
            <a:r>
              <a:rPr lang="en-US" sz="2400" dirty="0"/>
              <a:t>: eventually, you have to use what you know</a:t>
            </a:r>
          </a:p>
          <a:p>
            <a:pPr lvl="1"/>
            <a:r>
              <a:rPr lang="en-US" sz="2400" b="1" dirty="0"/>
              <a:t>Regret</a:t>
            </a:r>
            <a:r>
              <a:rPr lang="en-US" sz="2400" dirty="0"/>
              <a:t>: even if you learn intelligently, you make mistakes</a:t>
            </a:r>
          </a:p>
          <a:p>
            <a:pPr lvl="1"/>
            <a:r>
              <a:rPr lang="en-US" sz="2400" b="1" dirty="0"/>
              <a:t>Sampling</a:t>
            </a:r>
            <a:r>
              <a:rPr lang="en-US" sz="2400" dirty="0"/>
              <a:t>: because of chance, you have to try things repeatedly</a:t>
            </a:r>
          </a:p>
          <a:p>
            <a:pPr lvl="1"/>
            <a:r>
              <a:rPr lang="en-US" sz="2400" b="1" dirty="0"/>
              <a:t>Difficulty</a:t>
            </a:r>
            <a:r>
              <a:rPr lang="en-US" sz="2400" dirty="0"/>
              <a:t>: learning can be much harder than solving a known MDP</a:t>
            </a:r>
          </a:p>
        </p:txBody>
      </p:sp>
      <p:pic>
        <p:nvPicPr>
          <p:cNvPr id="6"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9601200" y="1371600"/>
            <a:ext cx="2362200" cy="2362200"/>
          </a:xfrm>
          <a:prstGeom prst="rect">
            <a:avLst/>
          </a:prstGeom>
          <a:noFill/>
        </p:spPr>
      </p:pic>
    </p:spTree>
    <p:extLst>
      <p:ext uri="{BB962C8B-B14F-4D97-AF65-F5344CB8AC3E}">
        <p14:creationId xmlns:p14="http://schemas.microsoft.com/office/powerpoint/2010/main" val="20281131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DEFAULTFONTSIZE" val="10"/>
  <p:tag name="DEFAULTWIDTH" val="385"/>
  <p:tag name="DEFAULTHEIGHT" val="283"/>
</p:tagLst>
</file>

<file path=ppt/tags/tag1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V_{k+1}^\pi(s) \leftarrow \sum_{s'} T(s, \pi(s), s') [R(s,\pi(s), s') + \gamma V_k^\pi(s')]}&#10;\]&#10;\end{document}&#10;"/>
  <p:tag name="FILENAME" val="txp_fig"/>
  <p:tag name="FORMAT" val="png16m"/>
  <p:tag name="RES" val="1200"/>
  <p:tag name="BLEND" val="0"/>
  <p:tag name="TRANSPARENT" val="0"/>
  <p:tag name="TBUG" val="0"/>
  <p:tag name="ALLOWFS" val="0"/>
  <p:tag name="ORIGWIDTH" val="494"/>
  <p:tag name="PICTUREFILESIZE" val="47294"/>
</p:tagLst>
</file>

<file path=ppt/tags/tag1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V_{0}^\pi(s) = 0}&#10;\]&#10;\end{document}&#10;"/>
  <p:tag name="FILENAME" val="txp_fig"/>
  <p:tag name="FORMAT" val="png16m"/>
  <p:tag name="RES" val="1200"/>
  <p:tag name="BLEND" val="0"/>
  <p:tag name="TRANSPARENT" val="0"/>
  <p:tag name="TBUG" val="0"/>
  <p:tag name="ALLOWFS" val="0"/>
  <p:tag name="ORIGWIDTH" val="100"/>
  <p:tag name="PICTUREFILESIZE" val="8821"/>
</p:tagLst>
</file>

<file path=ppt/tags/tag1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V_{k+1}^\pi(s) \leftarrow \frac{1}{n} \sum_{i} \textcolor{OliveGreen}{sample_i}&#10;\]&#10;\end{document}&#10;"/>
  <p:tag name="FILENAME" val="txp_fig"/>
  <p:tag name="FORMAT" val="png16m"/>
  <p:tag name="RES" val="1200"/>
  <p:tag name="BLEND" val="0"/>
  <p:tag name="TRANSPARENT" val="0"/>
  <p:tag name="TBUG" val="0"/>
  <p:tag name="ALLOWFS" val="0"/>
  <p:tag name="ORIGWIDTH" val="230"/>
  <p:tag name="PICTUREFILESIZE" val="29806"/>
</p:tagLst>
</file>

<file path=ppt/tags/tag1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OliveGreen}{sample_1 = R(s,\pi(s),s_1') +  \gamma V_k^\pi(s_1')}&#10;\]&#10;\end{document}&#10;"/>
  <p:tag name="FILENAME" val="txp_fig"/>
  <p:tag name="FORMAT" val="png16m"/>
  <p:tag name="RES" val="1200"/>
  <p:tag name="BLEND" val="0"/>
  <p:tag name="TRANSPARENT" val="0"/>
  <p:tag name="TBUG" val="0"/>
  <p:tag name="ALLOWFS" val="0"/>
  <p:tag name="ORIGWIDTH" val="341"/>
  <p:tag name="PICTUREFILESIZE" val="28116"/>
</p:tagLst>
</file>

<file path=ppt/tags/tag1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OliveGreen}{sample_2 = R(s,\pi(s),s_2') +  \gamma V_k^\pi(s_2')}&#10;\]&#10;\end{document}&#10;"/>
  <p:tag name="FILENAME" val="txp_fig"/>
  <p:tag name="FORMAT" val="png16m"/>
  <p:tag name="RES" val="1200"/>
  <p:tag name="BLEND" val="0"/>
  <p:tag name="TRANSPARENT" val="0"/>
  <p:tag name="TBUG" val="0"/>
  <p:tag name="ALLOWFS" val="0"/>
  <p:tag name="ORIGWIDTH" val="341"/>
  <p:tag name="PICTUREFILESIZE" val="29956"/>
</p:tagLst>
</file>

<file path=ppt/tags/tag1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OliveGreen}{sample_n = R(s,\pi(s),s_n') +  \gamma V_k^\pi(s_n')}&#10;\]&#10;\end{document}&#10;"/>
  <p:tag name="FILENAME" val="txp_fig"/>
  <p:tag name="FORMAT" val="png16m"/>
  <p:tag name="RES" val="1200"/>
  <p:tag name="BLEND" val="0"/>
  <p:tag name="TRANSPARENT" val="0"/>
  <p:tag name="TBUG" val="0"/>
  <p:tag name="ALLOWFS" val="0"/>
  <p:tag name="ORIGWIDTH" val="341"/>
  <p:tag name="PICTUREFILESIZE" val="29912"/>
</p:tagLst>
</file>

<file path=ppt/tags/tag1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OliveGreen}{\cdots}&#10;\]&#10;\end{document}&#10;"/>
  <p:tag name="FILENAME" val="txp_fig"/>
  <p:tag name="FORMAT" val="png16m"/>
  <p:tag name="RES" val="1200"/>
  <p:tag name="BLEND" val="0"/>
  <p:tag name="TRANSPARENT" val="0"/>
  <p:tag name="TBUG" val="0"/>
  <p:tag name="ALLOWFS" val="0"/>
  <p:tag name="ORIGWIDTH" val="22"/>
  <p:tag name="PICTUREFILESIZE" val="658"/>
</p:tagLst>
</file>

<file path=ppt/tags/tag1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V_{k+1}^\pi(s) \leftarrow \sum_{s'} T(s, \pi(s), s') [R(s,\pi(s), s') + \gamma V_k^\pi(s')]}&#10;\]&#10;\end{document}&#10;"/>
  <p:tag name="FILENAME" val="txp_fig"/>
  <p:tag name="FORMAT" val="png16m"/>
  <p:tag name="RES" val="1200"/>
  <p:tag name="BLEND" val="0"/>
  <p:tag name="TRANSPARENT" val="0"/>
  <p:tag name="TBUG" val="0"/>
  <p:tag name="ALLOWFS" val="0"/>
  <p:tag name="ORIGWIDTH" val="494"/>
  <p:tag name="PICTUREFILESIZE" val="47294"/>
</p:tagLst>
</file>

<file path=ppt/tags/tag1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OliveGreen}{sample = R(s,\pi(s),s') +  \gamma V^\pi(s')}&#10;\]&#10;\end{document}&#10;"/>
  <p:tag name="FILENAME" val="txp_fig"/>
  <p:tag name="FORMAT" val="png16m"/>
  <p:tag name="RES" val="1200"/>
  <p:tag name="BLEND" val="0"/>
  <p:tag name="TRANSPARENT" val="0"/>
  <p:tag name="TBUG" val="0"/>
  <p:tag name="ALLOWFS" val="0"/>
  <p:tag name="ORIGWIDTH" val="319"/>
  <p:tag name="PICTUREFILESIZE" val="24756"/>
</p:tagLst>
</file>

<file path=ppt/tags/tag1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V^\pi(s) \leftarrow (1-\alpha) V^\pi(s) + (\alpha) \textcolor{OliveGreen}{sample}&#10;\]&#10;\end{document}&#10;"/>
  <p:tag name="FILENAME" val="txp_fig"/>
  <p:tag name="FORMAT" val="png16m"/>
  <p:tag name="RES" val="1200"/>
  <p:tag name="BLEND" val="0"/>
  <p:tag name="TRANSPARENT" val="0"/>
  <p:tag name="TBUG" val="0"/>
  <p:tag name="ALLOWFS" val="0"/>
  <p:tag name="ORIGWIDTH" val="345"/>
  <p:tag name="PICTUREFILESIZE" val="25788"/>
</p:tagLst>
</file>

<file path=ppt/tags/tag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hat{T}(s, a, s')&#10;\]&#10;\end{document}&#10;"/>
  <p:tag name="FILENAME" val="txp_fig"/>
  <p:tag name="FORMAT" val="png16m"/>
  <p:tag name="RES" val="1200"/>
  <p:tag name="BLEND" val="0"/>
  <p:tag name="TRANSPARENT" val="0"/>
  <p:tag name="TBUG" val="0"/>
  <p:tag name="ALLOWFS" val="0"/>
  <p:tag name="ORIGWIDTH" val="88"/>
  <p:tag name="PICTUREFILESIZE" val="8393"/>
</p:tagLst>
</file>

<file path=ppt/tags/tag2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V^\pi(s) \leftarrow V^\pi(s) + \alpha (\textcolor{OliveGreen}{sample} - V^\pi(s))&#10;\]&#10;\end{document}&#10;"/>
  <p:tag name="FILENAME" val="txp_fig"/>
  <p:tag name="FORMAT" val="png16m"/>
  <p:tag name="RES" val="1200"/>
  <p:tag name="BLEND" val="0"/>
  <p:tag name="TRANSPARENT" val="0"/>
  <p:tag name="TBUG" val="0"/>
  <p:tag name="ALLOWFS" val="0"/>
  <p:tag name="ORIGWIDTH" val="355"/>
  <p:tag name="PICTUREFILESIZE" val="26692"/>
</p:tagLst>
</file>

<file path=ppt/tags/tag2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rickRed}{V^\pi(s) \leftarrow (1-\alpha) V^\pi(s) + \alpha \left[ \textcolor{Blue}{R(s,\pi(s),s') +  \gamma V^\pi(s')} \right]}&#10;\]&#10;\end{document}&#10;"/>
  <p:tag name="FILENAME" val="txp_fig"/>
  <p:tag name="FORMAT" val="png16m"/>
  <p:tag name="RES" val="1200"/>
  <p:tag name="BLEND" val="0"/>
  <p:tag name="TRANSPARENT" val="0"/>
  <p:tag name="TBUG" val="0"/>
  <p:tag name="ALLOWFS" val="0"/>
  <p:tag name="ORIGWIDTH" val="500"/>
  <p:tag name="PICTUREFILESIZE" val="39360"/>
</p:tagLst>
</file>

<file path=ppt/tags/tag2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ue}{\pi(s) = \argmax_a Q(s,a)}&#10;\]&#10;\end{document}&#10;"/>
  <p:tag name="FILENAME" val="txp_fig"/>
  <p:tag name="FORMAT" val="png16m"/>
  <p:tag name="RES" val="1200"/>
  <p:tag name="BLEND" val="0"/>
  <p:tag name="TRANSPARENT" val="0"/>
  <p:tag name="TBUG" val="0"/>
  <p:tag name="ALLOWFS" val="0"/>
  <p:tag name="ORIGWIDTH" val="218"/>
  <p:tag name="PICTUREFILESIZE" val="20834"/>
</p:tagLst>
</file>

<file path=ppt/tags/tag2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OliveGreen}{Q(s,a) = \sum_{s'} T(s,a,s') \left[ R(s,a,s') + \gamma V(s') \right]}&#10;\]&#10;\end{document}&#10;"/>
  <p:tag name="FILENAME" val="txp_fig"/>
  <p:tag name="FORMAT" val="png16m"/>
  <p:tag name="RES" val="1200"/>
  <p:tag name="BLEND" val="0"/>
  <p:tag name="TRANSPARENT" val="0"/>
  <p:tag name="TBUG" val="0"/>
  <p:tag name="ALLOWFS" val="0"/>
  <p:tag name="ORIGWIDTH" val="413"/>
  <p:tag name="PICTUREFILESIZE" val="41270"/>
</p:tagLst>
</file>

<file path=ppt/tags/tag2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V_{k+1}(s) \leftarrow \max_a \sum_{s'} T(s,a,s') \,\left[ R(s, a, s') + \gamma\, V_k(s')\right]}&#10;\]&#10;\end{document}&#10;"/>
  <p:tag name="FILENAME" val="txp_fig"/>
  <p:tag name="FORMAT" val="png16m"/>
  <p:tag name="RES" val="1200"/>
  <p:tag name="BLEND" val="0"/>
  <p:tag name="TRANSPARENT" val="0"/>
  <p:tag name="TBUG" val="0"/>
  <p:tag name="ALLOWFS" val="0"/>
  <p:tag name="ORIGWIDTH" val="484"/>
  <p:tag name="PICTUREFILESIZE" val="48339"/>
</p:tagLst>
</file>

<file path=ppt/tags/tag2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Q_{k+1}(s,a) \leftarrow \sum_{s'} T(s,a,s') \,\left[ R(s, a, s') + \gamma\, \max_{a'} Q_k(s',a')\right]}&#10;\]&#10;\end{document}&#10;"/>
  <p:tag name="FILENAME" val="txp_fig"/>
  <p:tag name="FORMAT" val="png16m"/>
  <p:tag name="RES" val="1200"/>
  <p:tag name="BLEND" val="0"/>
  <p:tag name="TRANSPARENT" val="0"/>
  <p:tag name="TBUG" val="0"/>
  <p:tag name="ALLOWFS" val="0"/>
  <p:tag name="ORIGWIDTH" val="544"/>
  <p:tag name="PICTUREFILESIZE" val="56743"/>
</p:tagLst>
</file>

<file path=ppt/tags/tag26.xml><?xml version="1.0" encoding="utf-8"?>
<p:tagLst xmlns:a="http://schemas.openxmlformats.org/drawingml/2006/main" xmlns:r="http://schemas.openxmlformats.org/officeDocument/2006/relationships" xmlns:p="http://schemas.openxmlformats.org/presentationml/2006/main">
  <p:tag name="SOURCE" val="\documentclass{slides}\pagestyle{empty}&#10;\usepackage[usenames]{color}&#10;\def\argmax{\mathop{\rm arg\,max}}&#10;\begin{document}&#10;\[&#10;\textcolor{Blue}{Q(s,a)}&#10;\]&#10;\end{document}&#10;"/>
  <p:tag name="EXTERNALNAME" val="txp_fig"/>
  <p:tag name="BLEND" val="False"/>
  <p:tag name="TRANSPARENT" val="False"/>
  <p:tag name="KEEPFILES" val="False"/>
  <p:tag name="DEBUGPAUSE" val="False"/>
  <p:tag name="RESOLUTION" val="1200"/>
  <p:tag name="TIMEOUT" val="(none)"/>
  <p:tag name="BOXWIDTH" val="620"/>
  <p:tag name="BOXHEIGHT" val="374"/>
  <p:tag name="BOXFONT" val="10"/>
  <p:tag name="BOXWRAP" val="False"/>
  <p:tag name="WORKAROUNDTRANSPARENCYBUG" val="False"/>
  <p:tag name="ALLOWFONTSUBSTITUTION" val="False"/>
  <p:tag name="BITMAPFORMAT" val="png16m"/>
  <p:tag name="ORIGWIDTH" val="64"/>
  <p:tag name="PICTUREFILESIZE" val="7292"/>
</p:tagLst>
</file>

<file path=ppt/tags/tag2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ue}{Q(s,a) \leftarrow (1-\alpha) Q(s,a) + (\alpha) \left[ sample\right] }&#10;\]&#10;\end{document}&#10;"/>
  <p:tag name="FILENAME" val="txp_fig"/>
  <p:tag name="FORMAT" val="png16m"/>
  <p:tag name="RES" val="1200"/>
  <p:tag name="BLEND" val="0"/>
  <p:tag name="TRANSPARENT" val="0"/>
  <p:tag name="TBUG" val="0"/>
  <p:tag name="ALLOWFS" val="0"/>
  <p:tag name="MAGNIFICATION" val="1183"/>
  <p:tag name="ORIGWIDTH" val="379"/>
  <p:tag name="PICTUREFILESIZE" val="27683"/>
</p:tagLst>
</file>

<file path=ppt/tags/tag28.xml><?xml version="1.0" encoding="utf-8"?>
<p:tagLst xmlns:a="http://schemas.openxmlformats.org/drawingml/2006/main" xmlns:r="http://schemas.openxmlformats.org/officeDocument/2006/relationships" xmlns:p="http://schemas.openxmlformats.org/presentationml/2006/main">
  <p:tag name="SOURCE" val="\documentclass{slides}\pagestyle{empty}&#10;\usepackage[usenames]{color}&#10;\def\argmax{\mathop{\rm arg\,max}}&#10;\begin{document}&#10;\[&#10;\textcolor{Blue}{sample = R(s,a,s') + \gamma \max_{a'}Q(s',a')}&#10;\]&#10;\end{document}&#10;"/>
  <p:tag name="EXTERNALNAME" val="txp_fig"/>
  <p:tag name="BLEND" val="False"/>
  <p:tag name="TRANSPARENT" val="False"/>
  <p:tag name="KEEPFILES" val="False"/>
  <p:tag name="DEBUGPAUSE" val="False"/>
  <p:tag name="RESOLUTION" val="1200"/>
  <p:tag name="TIMEOUT" val="(none)"/>
  <p:tag name="BOXWIDTH" val="620"/>
  <p:tag name="BOXHEIGHT" val="374"/>
  <p:tag name="BOXFONT" val="10"/>
  <p:tag name="BOXWRAP" val="False"/>
  <p:tag name="WORKAROUNDTRANSPARENCYBUG" val="False"/>
  <p:tag name="ALLOWFONTSUBSTITUTION" val="False"/>
  <p:tag name="BITMAPFORMAT" val="png16m"/>
  <p:tag name="ORIGWIDTH" val="351"/>
  <p:tag name="PICTUREFILESIZE" val="33524"/>
</p:tagLst>
</file>

<file path=ppt/tags/tag2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Q_{k+1}(s,a) \leftarrow \sum_{s'} T(s,a,s') \,\left[ R(s, a, s') + \gamma\, \max_{a'} Q_k(s',a')\right]}&#10;\]&#10;\end{document}&#10;"/>
  <p:tag name="FILENAME" val="txp_fig"/>
  <p:tag name="FORMAT" val="png16m"/>
  <p:tag name="RES" val="1200"/>
  <p:tag name="BLEND" val="0"/>
  <p:tag name="TRANSPARENT" val="0"/>
  <p:tag name="TBUG" val="0"/>
  <p:tag name="ALLOWFS" val="0"/>
  <p:tag name="ORIGWIDTH" val="544"/>
  <p:tag name="PICTUREFILESIZE" val="56743"/>
</p:tagLst>
</file>

<file path=ppt/tags/tag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hat{R}(s, a, s')&#10;\]&#10;\end{document}&#10;"/>
  <p:tag name="FILENAME" val="txp_fig"/>
  <p:tag name="FORMAT" val="png16m"/>
  <p:tag name="RES" val="1200"/>
  <p:tag name="BLEND" val="0"/>
  <p:tag name="TRANSPARENT" val="0"/>
  <p:tag name="TBUG" val="0"/>
  <p:tag name="ALLOWFS" val="0"/>
  <p:tag name="ORIGWIDTH" val="87"/>
  <p:tag name="PICTUREFILESIZE" val="8876"/>
</p:tagLst>
</file>

<file path=ppt/tags/tag3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OliveGreen}{&#10;  f(u, n) = u + k/n&#10;}&#10;\]&#10;\end{document}&#10;"/>
  <p:tag name="FILENAME" val="txp_fig"/>
  <p:tag name="FORMAT" val="png16m"/>
  <p:tag name="RES" val="1200"/>
  <p:tag name="BLEND" val="0"/>
  <p:tag name="TRANSPARENT" val="0"/>
  <p:tag name="TBUG" val="0"/>
  <p:tag name="ALLOWFS" val="0"/>
  <p:tag name="ORIGWIDTH" val="172"/>
  <p:tag name="PICTUREFILESIZE" val="12229"/>
</p:tagLst>
</file>

<file path=ppt/tags/tag3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Q(s,a) \leftarrow_\alpha \textcolor{OliveGreen}{R(s,a,s') + \gamma \max_{a'} f(Q(s',a'), N(s',a'))}}&#10;\]&#10;\end{document}&#10;"/>
  <p:tag name="FILENAME" val="txp_fig"/>
  <p:tag name="FORMAT" val="png16m"/>
  <p:tag name="RES" val="1200"/>
  <p:tag name="BLEND" val="0"/>
  <p:tag name="TRANSPARENT" val="0"/>
  <p:tag name="TBUG" val="0"/>
  <p:tag name="ALLOWFS" val="0"/>
  <p:tag name="ORIGWIDTH" val="485"/>
  <p:tag name="PICTUREFILESIZE" val="47305"/>
</p:tagLst>
</file>

<file path=ppt/tags/tag3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Q(s,a) \leftarrow_\alpha \textcolor{OliveGreen}{R(s,a,s') + \gamma \max_{a'} Q(s',a')}}&#10;\]&#10;\end{document}&#10;"/>
  <p:tag name="FILENAME" val="txp_fig"/>
  <p:tag name="FORMAT" val="png16m"/>
  <p:tag name="RES" val="1200"/>
  <p:tag name="BLEND" val="0"/>
  <p:tag name="TRANSPARENT" val="0"/>
  <p:tag name="TBUG" val="0"/>
  <p:tag name="ALLOWFS" val="0"/>
  <p:tag name="ORIGWIDTH" val="365"/>
  <p:tag name="PICTUREFILESIZE" val="37419"/>
</p:tagLst>
</file>

<file path=ppt/tags/tag33.xml><?xml version="1.0" encoding="utf-8"?>
<p:tagLst xmlns:a="http://schemas.openxmlformats.org/drawingml/2006/main" xmlns:r="http://schemas.openxmlformats.org/officeDocument/2006/relationships" xmlns:p="http://schemas.openxmlformats.org/presentationml/2006/main">
  <p:tag name="SOURCE" val="\documentclass{slides}\pagestyle{empty}&#10;\usepackage[usenames]{color}&#10;\begin{document}&#10;\[&#10;{\sc Eval}(s) = w_1 f_1(s) + w_2 f_2(s) + \ldots + w_n f_n(s)&#10;\]&#10;\end{document}&#10;"/>
  <p:tag name="EXTERNALNAME" val="txp_fig"/>
  <p:tag name="BLEND" val="False"/>
  <p:tag name="TRANSPARENT" val="False"/>
  <p:tag name="KEEPFILES" val="False"/>
  <p:tag name="DEBUGPAUSE" val="False"/>
  <p:tag name="RESOLUTION" val="1200"/>
  <p:tag name="TIMEOUT" val="(none)"/>
  <p:tag name="BOXWIDTH" val="727"/>
  <p:tag name="BOXHEIGHT" val="381"/>
  <p:tag name="BOXFONT" val="10"/>
  <p:tag name="BOXWRAP" val="False"/>
  <p:tag name="WORKAROUNDTRANSPARENCYBUG" val="False"/>
  <p:tag name="ALLOWFONTSUBSTITUTION" val="False"/>
  <p:tag name="BITMAPFORMAT" val="pngmono"/>
  <p:tag name="ORIGWIDTH" val="442"/>
  <p:tag name="PICTUREFILESIZE" val="20164"/>
</p:tagLst>
</file>

<file path=ppt/tags/tag34.xml><?xml version="1.0" encoding="utf-8"?>
<p:tagLst xmlns:a="http://schemas.openxmlformats.org/drawingml/2006/main" xmlns:r="http://schemas.openxmlformats.org/officeDocument/2006/relationships" xmlns:p="http://schemas.openxmlformats.org/presentationml/2006/main">
  <p:tag name="SOURCE" val="\documentclass{slides}\pagestyle{empty}&#10;\usepackage[usenames]{color}&#10;\begin{document}&#10;\[&#10;{\sc V}(s) = w_1 f_1(s) + w_2 f_2(s) + \ldots + w_n f_n(s)&#10;\]&#10;\end{document}&#10;"/>
  <p:tag name="EXTERNALNAME" val="txp_fig"/>
  <p:tag name="BLEND" val="False"/>
  <p:tag name="TRANSPARENT" val="False"/>
  <p:tag name="KEEPFILES" val="False"/>
  <p:tag name="DEBUGPAUSE" val="False"/>
  <p:tag name="RESOLUTION" val="1200"/>
  <p:tag name="TIMEOUT" val="(none)"/>
  <p:tag name="BOXWIDTH" val="727"/>
  <p:tag name="BOXHEIGHT" val="381"/>
  <p:tag name="BOXFONT" val="10"/>
  <p:tag name="BOXWRAP" val="False"/>
  <p:tag name="WORKAROUNDTRANSPARENCYBUG" val="False"/>
  <p:tag name="ALLOWFONTSUBSTITUTION" val="False"/>
  <p:tag name="BITMAPFORMAT" val="pngmono"/>
  <p:tag name="ORIGWIDTH" val="413"/>
  <p:tag name="PICTUREFILESIZE" val="18529"/>
</p:tagLst>
</file>

<file path=ppt/tags/tag35.xml><?xml version="1.0" encoding="utf-8"?>
<p:tagLst xmlns:a="http://schemas.openxmlformats.org/drawingml/2006/main" xmlns:r="http://schemas.openxmlformats.org/officeDocument/2006/relationships" xmlns:p="http://schemas.openxmlformats.org/presentationml/2006/main">
  <p:tag name="SOURCE" val="\documentclass{slides}\pagestyle{empty}&#10;\usepackage[usenames]{color}&#10;\begin{document}&#10;\[&#10;{\sc Q}(s, a) = w_1 f_1(s, a) + w_2 f_2(s, a) + \ldots + w_n f_n(s, a)&#10;\]&#10;\end{document}&#10;"/>
  <p:tag name="EXTERNALNAME" val="txp_fig"/>
  <p:tag name="BLEND" val="False"/>
  <p:tag name="TRANSPARENT" val="False"/>
  <p:tag name="KEEPFILES" val="False"/>
  <p:tag name="DEBUGPAUSE" val="False"/>
  <p:tag name="RESOLUTION" val="1200"/>
  <p:tag name="TIMEOUT" val="(none)"/>
  <p:tag name="BOXWIDTH" val="727"/>
  <p:tag name="BOXHEIGHT" val="381"/>
  <p:tag name="BOXFONT" val="10"/>
  <p:tag name="BOXWRAP" val="False"/>
  <p:tag name="WORKAROUNDTRANSPARENCYBUG" val="False"/>
  <p:tag name="ALLOWFONTSUBSTITUTION" val="False"/>
  <p:tag name="BITMAPFORMAT" val="pngmono"/>
  <p:tag name="ORIGWIDTH" val="467"/>
  <p:tag name="PICTUREFILESIZE" val="23336"/>
</p:tagLst>
</file>

<file path=ppt/tags/tag3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ue}{Q(s,a) \leftarrow Q(s,a) + \alpha \left[ \mbox{difference} \right] }&#10;\]&#10;\end{document}&#10;"/>
  <p:tag name="FILENAME" val="txp_fig"/>
  <p:tag name="FORMAT" val="png16m"/>
  <p:tag name="RES" val="1200"/>
  <p:tag name="BLEND" val="0"/>
  <p:tag name="TRANSPARENT" val="0"/>
  <p:tag name="TBUG" val="0"/>
  <p:tag name="ALLOWFS" val="0"/>
  <p:tag name="ORIGWIDTH" val="319"/>
  <p:tag name="PICTUREFILESIZE" val="23424"/>
</p:tagLst>
</file>

<file path=ppt/tags/tag3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ue}{w_i \leftarrow w_i + \alpha \left[ \mbox{difference} \right] f_i(s, a)}&#10;\]&#10;\end{document}&#10;"/>
  <p:tag name="FILENAME" val="txp_fig"/>
  <p:tag name="FORMAT" val="png16m"/>
  <p:tag name="RES" val="1200"/>
  <p:tag name="BLEND" val="0"/>
  <p:tag name="TRANSPARENT" val="0"/>
  <p:tag name="TBUG" val="0"/>
  <p:tag name="ALLOWFS" val="0"/>
  <p:tag name="ORIGWIDTH" val="301"/>
  <p:tag name="PICTUREFILESIZE" val="21597"/>
</p:tagLst>
</file>

<file path=ppt/tags/tag38.xml><?xml version="1.0" encoding="utf-8"?>
<p:tagLst xmlns:a="http://schemas.openxmlformats.org/drawingml/2006/main" xmlns:r="http://schemas.openxmlformats.org/officeDocument/2006/relationships" xmlns:p="http://schemas.openxmlformats.org/presentationml/2006/main">
  <p:tag name="SOURCE" val="\documentclass{slides}\pagestyle{empty}&#10;\usepackage[usenames]{color}&#10;\begin{document}&#10;\[&#10;{\sc Q}(s, a) = w_1 f_1(s, a) + w_2 f_2(s, a) + \ldots + w_n f_n(s, a)&#10;\]&#10;\end{document}&#10;"/>
  <p:tag name="EXTERNALNAME" val="txp_fig"/>
  <p:tag name="BLEND" val="False"/>
  <p:tag name="TRANSPARENT" val="False"/>
  <p:tag name="KEEPFILES" val="False"/>
  <p:tag name="DEBUGPAUSE" val="False"/>
  <p:tag name="RESOLUTION" val="1200"/>
  <p:tag name="TIMEOUT" val="(none)"/>
  <p:tag name="BOXWIDTH" val="727"/>
  <p:tag name="BOXHEIGHT" val="381"/>
  <p:tag name="BOXFONT" val="10"/>
  <p:tag name="BOXWRAP" val="False"/>
  <p:tag name="WORKAROUNDTRANSPARENCYBUG" val="False"/>
  <p:tag name="ALLOWFONTSUBSTITUTION" val="False"/>
  <p:tag name="BITMAPFORMAT" val="pngmono"/>
  <p:tag name="ORIGWIDTH" val="467"/>
  <p:tag name="PICTUREFILESIZE" val="23336"/>
</p:tagLst>
</file>

<file path=ppt/tags/tag3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ue}{\mbox{\rm difference} = \left[ r + \gamma \max_{a'} Q(s',a') \right] - Q(s,a) }&#10;\]&#10;\end{document}&#10;"/>
  <p:tag name="FILENAME" val="txp_fig"/>
  <p:tag name="FORMAT" val="png16m"/>
  <p:tag name="RES" val="1200"/>
  <p:tag name="BLEND" val="0"/>
  <p:tag name="TRANSPARENT" val="0"/>
  <p:tag name="TBUG" val="0"/>
  <p:tag name="ALLOWFS" val="0"/>
  <p:tag name="ORIGWIDTH" val="413"/>
  <p:tag name="PICTUREFILESIZE" val="38545"/>
</p:tagLst>
</file>

<file path=ppt/tags/tag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hat{T}(s, a, s')&#10;\]&#10;\end{document}&#10;"/>
  <p:tag name="FILENAME" val="txp_fig"/>
  <p:tag name="FORMAT" val="png16m"/>
  <p:tag name="RES" val="1200"/>
  <p:tag name="BLEND" val="0"/>
  <p:tag name="TRANSPARENT" val="0"/>
  <p:tag name="TBUG" val="0"/>
  <p:tag name="ALLOWFS" val="0"/>
  <p:tag name="ORIGWIDTH" val="88"/>
  <p:tag name="PICTUREFILESIZE" val="8393"/>
</p:tagLst>
</file>

<file path=ppt/tags/tag40.xml><?xml version="1.0" encoding="utf-8"?>
<p:tagLst xmlns:a="http://schemas.openxmlformats.org/drawingml/2006/main" xmlns:r="http://schemas.openxmlformats.org/officeDocument/2006/relationships" xmlns:p="http://schemas.openxmlformats.org/presentationml/2006/main">
  <p:tag name="TEXPOINT" val="template"/>
  <p:tag name="SOURCE" val="TPT1  equation \mathrm{\sf transition~} = (s,a,r,s')  template TPT1  env TPENV1  fore 0  back 16777215  eqnno 1"/>
  <p:tag name="FILENAME" val="TP_tmp"/>
  <p:tag name="ORIGWIDTH" val="99"/>
  <p:tag name="PICTUREFILESIZE" val="5648"/>
</p:tagLst>
</file>

<file path=ppt/tags/tag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hat{R}(s, a, s')&#10;\]&#10;\end{document}&#10;"/>
  <p:tag name="FILENAME" val="txp_fig"/>
  <p:tag name="FORMAT" val="png16m"/>
  <p:tag name="RES" val="1200"/>
  <p:tag name="BLEND" val="0"/>
  <p:tag name="TRANSPARENT" val="0"/>
  <p:tag name="TBUG" val="0"/>
  <p:tag name="ALLOWFS" val="0"/>
  <p:tag name="ORIGWIDTH" val="87"/>
  <p:tag name="PICTUREFILESIZE" val="8876"/>
</p:tagLst>
</file>

<file path=ppt/tags/tag6.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10;\[&#10;E[A] = \sum_a P(a) \cdot a&#10;\]&#10;&#10;\end{document}&#10;"/>
  <p:tag name="FILENAME" val="TP_tmp"/>
  <p:tag name="FORMAT" val="png16m"/>
  <p:tag name="RES" val="1200"/>
  <p:tag name="BLEND" val="0"/>
  <p:tag name="TRANSPARENT" val="1"/>
  <p:tag name="TBUG" val="0"/>
  <p:tag name="ALLOWFS" val="0"/>
  <p:tag name="ORIGWIDTH" val="84"/>
  <p:tag name="PICTUREFILESIZE" val="6828"/>
</p:tagLst>
</file>

<file path=ppt/tags/tag7.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10;\[&#10;E[A] \approx \sum_a \hat{P}(a) \cdot a&#10;\]&#10;&#10;\end{document}&#10;"/>
  <p:tag name="FILENAME" val="TP_tmp"/>
  <p:tag name="FORMAT" val="png16m"/>
  <p:tag name="RES" val="1200"/>
  <p:tag name="BLEND" val="0"/>
  <p:tag name="TRANSPARENT" val="1"/>
  <p:tag name="TBUG" val="0"/>
  <p:tag name="ALLOWFS" val="0"/>
  <p:tag name="ORIGWIDTH" val="84"/>
  <p:tag name="PICTUREFILESIZE" val="7592"/>
</p:tagLst>
</file>

<file path=ppt/tags/tag8.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10;\[&#10;\hat{P}(a) = \frac{\mbox{num}(a)}{N}&#10;\]&#10;&#10;\end{document}&#10;"/>
  <p:tag name="FILENAME" val="TP_tmp"/>
  <p:tag name="FORMAT" val="png16m"/>
  <p:tag name="RES" val="1200"/>
  <p:tag name="BLEND" val="0"/>
  <p:tag name="TRANSPARENT" val="1"/>
  <p:tag name="TBUG" val="0"/>
  <p:tag name="ALLOWFS" val="0"/>
  <p:tag name="ORIGWIDTH" val="68"/>
  <p:tag name="PICTUREFILESIZE" val="6370"/>
</p:tagLst>
</file>

<file path=ppt/tags/tag9.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10;\[&#10;E[A] \approx \frac{1}{N} \sum_i a_i&#10;\]&#10;&#10;\end{document}&#10;"/>
  <p:tag name="FILENAME" val="TP_tmp"/>
  <p:tag name="FORMAT" val="png16m"/>
  <p:tag name="RES" val="1200"/>
  <p:tag name="BLEND" val="0"/>
  <p:tag name="TRANSPARENT" val="1"/>
  <p:tag name="TBUG" val="0"/>
  <p:tag name="ALLOWFS" val="0"/>
  <p:tag name="ORIGWIDTH" val="71"/>
  <p:tag name="PICTUREFILESIZE" val="7167"/>
</p:tagLst>
</file>

<file path=ppt/theme/theme1.xml><?xml version="1.0" encoding="utf-8"?>
<a:theme xmlns:a="http://schemas.openxmlformats.org/drawingml/2006/main" name="dan-berkeley-nlp-v1">
  <a:themeElements>
    <a:clrScheme name="dan-berkeley-nlp-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an-berkeley-nlp-v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an-berkeley-nlp-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an-berkeley-nlp-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an-berkeley-nlp-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an-berkeley-nlp-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an-berkeley-nlp-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an-berkeley-nlp-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an-berkeley-nlp-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an-berkeley-nlp-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an-berkeley-nlp-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an-berkeley-nlp-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an-berkeley-nlp-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an-berkeley-nlp-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FA12 cs188 lecture 3 -- a-star search</Template>
  <TotalTime>41147</TotalTime>
  <Words>4798</Words>
  <Application>Microsoft Macintosh PowerPoint</Application>
  <PresentationFormat>Widescreen</PresentationFormat>
  <Paragraphs>692</Paragraphs>
  <Slides>46</Slides>
  <Notes>29</Notes>
  <HiddenSlides>3</HiddenSlides>
  <MMClips>1</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46</vt:i4>
      </vt:variant>
    </vt:vector>
  </HeadingPairs>
  <TitlesOfParts>
    <vt:vector size="55" baseType="lpstr">
      <vt:lpstr>Arial</vt:lpstr>
      <vt:lpstr>Calibri</vt:lpstr>
      <vt:lpstr>Courier New</vt:lpstr>
      <vt:lpstr>Noto Sans Symbols</vt:lpstr>
      <vt:lpstr>Open Sans</vt:lpstr>
      <vt:lpstr>Times New Roman</vt:lpstr>
      <vt:lpstr>Wingdings</vt:lpstr>
      <vt:lpstr>dan-berkeley-nlp-v1</vt:lpstr>
      <vt:lpstr>Photo Editor Photo</vt:lpstr>
      <vt:lpstr>Reminders</vt:lpstr>
      <vt:lpstr>Reinforcement Learning</vt:lpstr>
      <vt:lpstr>Double Bandits</vt:lpstr>
      <vt:lpstr>Double-Bandit MDP</vt:lpstr>
      <vt:lpstr>Offline Planning</vt:lpstr>
      <vt:lpstr>Let’s Play!</vt:lpstr>
      <vt:lpstr>Online Planning</vt:lpstr>
      <vt:lpstr>Let’s Play!</vt:lpstr>
      <vt:lpstr>What Just Happened?</vt:lpstr>
      <vt:lpstr>Reinforcement Learning</vt:lpstr>
      <vt:lpstr>Reinforcement Learning</vt:lpstr>
      <vt:lpstr>Offline (MDPs) vs. Online (RL)</vt:lpstr>
      <vt:lpstr>Model-Based Learning</vt:lpstr>
      <vt:lpstr>Model-Based Learning</vt:lpstr>
      <vt:lpstr>Example: Model-Based Learning</vt:lpstr>
      <vt:lpstr>Example: Expected Age</vt:lpstr>
      <vt:lpstr>Model-Free Learning</vt:lpstr>
      <vt:lpstr>Passive Reinforcement Learning</vt:lpstr>
      <vt:lpstr>Passive Reinforcement Learning</vt:lpstr>
      <vt:lpstr>Direct Evaluation</vt:lpstr>
      <vt:lpstr>Example: Direct Evaluation</vt:lpstr>
      <vt:lpstr>Problems with Direct Evaluation</vt:lpstr>
      <vt:lpstr>Why Not Use Policy Evaluation?</vt:lpstr>
      <vt:lpstr>Sample-Based Policy Evaluation?</vt:lpstr>
      <vt:lpstr>Temporal Difference Learning</vt:lpstr>
      <vt:lpstr>Temporal Difference Learning</vt:lpstr>
      <vt:lpstr>Exponential Moving Average</vt:lpstr>
      <vt:lpstr>Example: Temporal Difference Learning</vt:lpstr>
      <vt:lpstr>Problems with TD Value Learning</vt:lpstr>
      <vt:lpstr>Active Reinforcement Learning</vt:lpstr>
      <vt:lpstr>Active Reinforcement Learning</vt:lpstr>
      <vt:lpstr>Detour: Q-Value Iteration</vt:lpstr>
      <vt:lpstr>Q-Learning</vt:lpstr>
      <vt:lpstr>Video of Demo Q-Learning -- Gridworld</vt:lpstr>
      <vt:lpstr>Q-Learning Properties</vt:lpstr>
      <vt:lpstr>Exploration vs. Exploitation</vt:lpstr>
      <vt:lpstr>How to Explore?</vt:lpstr>
      <vt:lpstr>How to Explore?</vt:lpstr>
      <vt:lpstr>Exploration Functions</vt:lpstr>
      <vt:lpstr>Regret</vt:lpstr>
      <vt:lpstr>Approximate Q-Learning</vt:lpstr>
      <vt:lpstr>Generalizing Across States</vt:lpstr>
      <vt:lpstr>Flashback: Evaluation Functions</vt:lpstr>
      <vt:lpstr>Linear Value Functions</vt:lpstr>
      <vt:lpstr>Approximate Q-Learning</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294-5: Statistical Natural Language Processing</dc:title>
  <dc:creator>Preferred Customer</dc:creator>
  <cp:lastModifiedBy>Callison-Burch, Christopher</cp:lastModifiedBy>
  <cp:revision>2537</cp:revision>
  <cp:lastPrinted>2019-10-08T15:41:34Z</cp:lastPrinted>
  <dcterms:created xsi:type="dcterms:W3CDTF">2004-08-27T04:16:05Z</dcterms:created>
  <dcterms:modified xsi:type="dcterms:W3CDTF">2020-10-22T15:47:02Z</dcterms:modified>
</cp:coreProperties>
</file>